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  <p:sldId id="285" r:id="rId7"/>
    <p:sldId id="262" r:id="rId8"/>
    <p:sldId id="263" r:id="rId9"/>
    <p:sldId id="286" r:id="rId10"/>
    <p:sldId id="287" r:id="rId11"/>
    <p:sldId id="280" r:id="rId12"/>
    <p:sldId id="282" r:id="rId13"/>
    <p:sldId id="281" r:id="rId14"/>
    <p:sldId id="270" r:id="rId15"/>
    <p:sldId id="271" r:id="rId16"/>
    <p:sldId id="272" r:id="rId17"/>
    <p:sldId id="273" r:id="rId18"/>
    <p:sldId id="283" r:id="rId19"/>
    <p:sldId id="274" r:id="rId20"/>
    <p:sldId id="275" r:id="rId21"/>
    <p:sldId id="276" r:id="rId22"/>
    <p:sldId id="284" r:id="rId23"/>
    <p:sldId id="277" r:id="rId24"/>
    <p:sldId id="288" r:id="rId25"/>
    <p:sldId id="289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0918F-04D7-47BF-90AB-960A1A8B7B2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F5D7681-A8A6-4CEA-AD55-9491E864CCDB}">
      <dgm:prSet phldrT="[Testo]"/>
      <dgm:spPr/>
      <dgm:t>
        <a:bodyPr/>
        <a:lstStyle/>
        <a:p>
          <a:endParaRPr lang="it-IT" dirty="0" smtClean="0"/>
        </a:p>
        <a:p>
          <a:r>
            <a:rPr lang="it-IT" dirty="0" smtClean="0"/>
            <a:t>STRUTTURA </a:t>
          </a:r>
        </a:p>
        <a:p>
          <a:r>
            <a:rPr lang="it-IT" dirty="0" smtClean="0"/>
            <a:t>PNSD</a:t>
          </a:r>
        </a:p>
        <a:p>
          <a:endParaRPr lang="it-IT" dirty="0" smtClean="0"/>
        </a:p>
      </dgm:t>
    </dgm:pt>
    <dgm:pt modelId="{3ADF3236-03B8-4BB0-A885-E50D9DDBBFFD}" type="parTrans" cxnId="{0B97CBC3-1A8D-4549-92C1-5271D8809D83}">
      <dgm:prSet/>
      <dgm:spPr/>
      <dgm:t>
        <a:bodyPr/>
        <a:lstStyle/>
        <a:p>
          <a:endParaRPr lang="it-IT"/>
        </a:p>
      </dgm:t>
    </dgm:pt>
    <dgm:pt modelId="{843F6EA5-FED6-4CF2-8CF9-E19D3C7781B7}" type="sibTrans" cxnId="{0B97CBC3-1A8D-4549-92C1-5271D8809D83}">
      <dgm:prSet/>
      <dgm:spPr/>
      <dgm:t>
        <a:bodyPr/>
        <a:lstStyle/>
        <a:p>
          <a:endParaRPr lang="it-IT"/>
        </a:p>
      </dgm:t>
    </dgm:pt>
    <dgm:pt modelId="{F8EDE1CC-60DD-46A8-A975-268034EB83C5}">
      <dgm:prSet phldrT="[Testo]"/>
      <dgm:spPr>
        <a:solidFill>
          <a:srgbClr val="FFC000"/>
        </a:solidFill>
      </dgm:spPr>
      <dgm:t>
        <a:bodyPr/>
        <a:lstStyle/>
        <a:p>
          <a:r>
            <a:rPr lang="it-IT" b="1" dirty="0" smtClean="0"/>
            <a:t>STRUMENTI</a:t>
          </a:r>
          <a:endParaRPr lang="it-IT" b="1" dirty="0"/>
        </a:p>
      </dgm:t>
    </dgm:pt>
    <dgm:pt modelId="{C4ACA885-D507-4DE1-827B-608EB06DF318}" type="parTrans" cxnId="{D28B333F-DF6E-4379-BE9D-3A647900DCAF}">
      <dgm:prSet/>
      <dgm:spPr/>
      <dgm:t>
        <a:bodyPr/>
        <a:lstStyle/>
        <a:p>
          <a:endParaRPr lang="it-IT"/>
        </a:p>
      </dgm:t>
    </dgm:pt>
    <dgm:pt modelId="{73942C18-45D5-47FA-85FE-3F6C89AD14BE}" type="sibTrans" cxnId="{D28B333F-DF6E-4379-BE9D-3A647900DCAF}">
      <dgm:prSet/>
      <dgm:spPr/>
      <dgm:t>
        <a:bodyPr/>
        <a:lstStyle/>
        <a:p>
          <a:endParaRPr lang="it-IT"/>
        </a:p>
      </dgm:t>
    </dgm:pt>
    <dgm:pt modelId="{F1896385-7A12-4B06-8001-168FD7263E9B}">
      <dgm:prSet phldrT="[Testo]"/>
      <dgm:spPr>
        <a:solidFill>
          <a:srgbClr val="00B0F0"/>
        </a:solidFill>
      </dgm:spPr>
      <dgm:t>
        <a:bodyPr/>
        <a:lstStyle/>
        <a:p>
          <a:r>
            <a:rPr lang="it-IT" b="1" dirty="0" smtClean="0"/>
            <a:t>COMPETENZE E CONTENUTI</a:t>
          </a:r>
          <a:endParaRPr lang="it-IT" b="1" dirty="0"/>
        </a:p>
      </dgm:t>
    </dgm:pt>
    <dgm:pt modelId="{25D7C81B-FD26-477B-B8DB-B23A32EF5C6C}" type="parTrans" cxnId="{4AA2EB3E-3417-4AB7-B305-482BCBDEB536}">
      <dgm:prSet/>
      <dgm:spPr/>
      <dgm:t>
        <a:bodyPr/>
        <a:lstStyle/>
        <a:p>
          <a:endParaRPr lang="it-IT"/>
        </a:p>
      </dgm:t>
    </dgm:pt>
    <dgm:pt modelId="{4AE38F44-8074-4127-97DF-E82C5AA6E9C7}" type="sibTrans" cxnId="{4AA2EB3E-3417-4AB7-B305-482BCBDEB536}">
      <dgm:prSet/>
      <dgm:spPr/>
      <dgm:t>
        <a:bodyPr/>
        <a:lstStyle/>
        <a:p>
          <a:endParaRPr lang="it-IT"/>
        </a:p>
      </dgm:t>
    </dgm:pt>
    <dgm:pt modelId="{0146A2BE-1CB4-455F-9BAF-1CABFF8C43D1}">
      <dgm:prSet phldrT="[Testo]"/>
      <dgm:spPr/>
      <dgm:t>
        <a:bodyPr/>
        <a:lstStyle/>
        <a:p>
          <a:r>
            <a:rPr lang="it-IT" b="1" dirty="0" smtClean="0"/>
            <a:t>FORMAZIONE</a:t>
          </a:r>
          <a:endParaRPr lang="it-IT" b="1" dirty="0"/>
        </a:p>
      </dgm:t>
    </dgm:pt>
    <dgm:pt modelId="{673029FD-9C1F-413A-86A5-E448786B46F1}" type="parTrans" cxnId="{F07A555D-8C87-4598-BB4C-6A76FEA8D5B6}">
      <dgm:prSet/>
      <dgm:spPr/>
      <dgm:t>
        <a:bodyPr/>
        <a:lstStyle/>
        <a:p>
          <a:endParaRPr lang="it-IT"/>
        </a:p>
      </dgm:t>
    </dgm:pt>
    <dgm:pt modelId="{31C41458-3E08-4452-8F74-4BC64BE7A93D}" type="sibTrans" cxnId="{F07A555D-8C87-4598-BB4C-6A76FEA8D5B6}">
      <dgm:prSet/>
      <dgm:spPr/>
      <dgm:t>
        <a:bodyPr/>
        <a:lstStyle/>
        <a:p>
          <a:endParaRPr lang="it-IT"/>
        </a:p>
      </dgm:t>
    </dgm:pt>
    <dgm:pt modelId="{E561F1A2-3A6C-4846-86B0-97584121543E}">
      <dgm:prSet phldrT="[Testo]"/>
      <dgm:spPr>
        <a:solidFill>
          <a:srgbClr val="FF0000"/>
        </a:solidFill>
      </dgm:spPr>
      <dgm:t>
        <a:bodyPr/>
        <a:lstStyle/>
        <a:p>
          <a:r>
            <a:rPr lang="it-IT" b="1" dirty="0" smtClean="0"/>
            <a:t>ACCOMPAGNAMENTO</a:t>
          </a:r>
          <a:endParaRPr lang="it-IT" b="1" dirty="0"/>
        </a:p>
      </dgm:t>
    </dgm:pt>
    <dgm:pt modelId="{2047A252-0C1E-4DAF-AFEB-B74B61F053F4}" type="parTrans" cxnId="{DAB45722-0F50-4D9F-832A-221D1B98437A}">
      <dgm:prSet/>
      <dgm:spPr/>
      <dgm:t>
        <a:bodyPr/>
        <a:lstStyle/>
        <a:p>
          <a:endParaRPr lang="it-IT"/>
        </a:p>
      </dgm:t>
    </dgm:pt>
    <dgm:pt modelId="{336A5EF2-78EF-46E7-B5E3-CF5DDA07FDE1}" type="sibTrans" cxnId="{DAB45722-0F50-4D9F-832A-221D1B98437A}">
      <dgm:prSet/>
      <dgm:spPr/>
      <dgm:t>
        <a:bodyPr/>
        <a:lstStyle/>
        <a:p>
          <a:endParaRPr lang="it-IT"/>
        </a:p>
      </dgm:t>
    </dgm:pt>
    <dgm:pt modelId="{BA154F47-121E-42AC-812B-8169D0EAC693}" type="pres">
      <dgm:prSet presAssocID="{C540918F-04D7-47BF-90AB-960A1A8B7B2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6C88F59-EC54-4137-8C7B-8FE9784E754B}" type="pres">
      <dgm:prSet presAssocID="{C540918F-04D7-47BF-90AB-960A1A8B7B2F}" presName="matrix" presStyleCnt="0"/>
      <dgm:spPr/>
    </dgm:pt>
    <dgm:pt modelId="{9B57233F-905E-47E1-803C-32ADC267007E}" type="pres">
      <dgm:prSet presAssocID="{C540918F-04D7-47BF-90AB-960A1A8B7B2F}" presName="tile1" presStyleLbl="node1" presStyleIdx="0" presStyleCnt="4"/>
      <dgm:spPr/>
      <dgm:t>
        <a:bodyPr/>
        <a:lstStyle/>
        <a:p>
          <a:endParaRPr lang="it-IT"/>
        </a:p>
      </dgm:t>
    </dgm:pt>
    <dgm:pt modelId="{E0657C5E-84BB-496F-87DC-928BAD3AD61C}" type="pres">
      <dgm:prSet presAssocID="{C540918F-04D7-47BF-90AB-960A1A8B7B2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35B95F-42BE-4D91-BDD7-6E033603166C}" type="pres">
      <dgm:prSet presAssocID="{C540918F-04D7-47BF-90AB-960A1A8B7B2F}" presName="tile2" presStyleLbl="node1" presStyleIdx="1" presStyleCnt="4"/>
      <dgm:spPr/>
      <dgm:t>
        <a:bodyPr/>
        <a:lstStyle/>
        <a:p>
          <a:endParaRPr lang="it-IT"/>
        </a:p>
      </dgm:t>
    </dgm:pt>
    <dgm:pt modelId="{22224C03-F581-4977-8A11-DE4C9DE1895D}" type="pres">
      <dgm:prSet presAssocID="{C540918F-04D7-47BF-90AB-960A1A8B7B2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1E834D-07C6-416F-8711-FFAA98C42861}" type="pres">
      <dgm:prSet presAssocID="{C540918F-04D7-47BF-90AB-960A1A8B7B2F}" presName="tile3" presStyleLbl="node1" presStyleIdx="2" presStyleCnt="4"/>
      <dgm:spPr/>
      <dgm:t>
        <a:bodyPr/>
        <a:lstStyle/>
        <a:p>
          <a:endParaRPr lang="it-IT"/>
        </a:p>
      </dgm:t>
    </dgm:pt>
    <dgm:pt modelId="{6D9CB48D-BF72-4B70-991F-57BCEA6B3B22}" type="pres">
      <dgm:prSet presAssocID="{C540918F-04D7-47BF-90AB-960A1A8B7B2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5FCBA1-3765-49FB-8863-89B3951C5E8C}" type="pres">
      <dgm:prSet presAssocID="{C540918F-04D7-47BF-90AB-960A1A8B7B2F}" presName="tile4" presStyleLbl="node1" presStyleIdx="3" presStyleCnt="4"/>
      <dgm:spPr/>
      <dgm:t>
        <a:bodyPr/>
        <a:lstStyle/>
        <a:p>
          <a:endParaRPr lang="it-IT"/>
        </a:p>
      </dgm:t>
    </dgm:pt>
    <dgm:pt modelId="{79F0F9D5-D3FC-4A25-823A-0BF8A4911EA2}" type="pres">
      <dgm:prSet presAssocID="{C540918F-04D7-47BF-90AB-960A1A8B7B2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FEA79B-13C5-4C51-BB99-5428E7A3D568}" type="pres">
      <dgm:prSet presAssocID="{C540918F-04D7-47BF-90AB-960A1A8B7B2F}" presName="centerTile" presStyleLbl="fgShp" presStyleIdx="0" presStyleCnt="1" custScaleX="131154" custScaleY="142788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0B97CBC3-1A8D-4549-92C1-5271D8809D83}" srcId="{C540918F-04D7-47BF-90AB-960A1A8B7B2F}" destId="{5F5D7681-A8A6-4CEA-AD55-9491E864CCDB}" srcOrd="0" destOrd="0" parTransId="{3ADF3236-03B8-4BB0-A885-E50D9DDBBFFD}" sibTransId="{843F6EA5-FED6-4CF2-8CF9-E19D3C7781B7}"/>
    <dgm:cxn modelId="{B06FD698-3957-4BC7-A8BE-7EA349F82E5B}" type="presOf" srcId="{E561F1A2-3A6C-4846-86B0-97584121543E}" destId="{075FCBA1-3765-49FB-8863-89B3951C5E8C}" srcOrd="0" destOrd="0" presId="urn:microsoft.com/office/officeart/2005/8/layout/matrix1"/>
    <dgm:cxn modelId="{4CD80FD7-5A26-484A-AD56-047453C4FED1}" type="presOf" srcId="{F1896385-7A12-4B06-8001-168FD7263E9B}" destId="{6B35B95F-42BE-4D91-BDD7-6E033603166C}" srcOrd="0" destOrd="0" presId="urn:microsoft.com/office/officeart/2005/8/layout/matrix1"/>
    <dgm:cxn modelId="{F8D2A092-AEAC-4EE1-92FF-8760EDD5F6EE}" type="presOf" srcId="{F8EDE1CC-60DD-46A8-A975-268034EB83C5}" destId="{9B57233F-905E-47E1-803C-32ADC267007E}" srcOrd="0" destOrd="0" presId="urn:microsoft.com/office/officeart/2005/8/layout/matrix1"/>
    <dgm:cxn modelId="{D87DBA9A-1886-4C6A-9F4F-75BEB34D96E3}" type="presOf" srcId="{E561F1A2-3A6C-4846-86B0-97584121543E}" destId="{79F0F9D5-D3FC-4A25-823A-0BF8A4911EA2}" srcOrd="1" destOrd="0" presId="urn:microsoft.com/office/officeart/2005/8/layout/matrix1"/>
    <dgm:cxn modelId="{861E6EC9-9A83-4250-B020-93FA69045515}" type="presOf" srcId="{5F5D7681-A8A6-4CEA-AD55-9491E864CCDB}" destId="{37FEA79B-13C5-4C51-BB99-5428E7A3D568}" srcOrd="0" destOrd="0" presId="urn:microsoft.com/office/officeart/2005/8/layout/matrix1"/>
    <dgm:cxn modelId="{D7595585-0D34-41EA-A12E-43BAB0182810}" type="presOf" srcId="{F8EDE1CC-60DD-46A8-A975-268034EB83C5}" destId="{E0657C5E-84BB-496F-87DC-928BAD3AD61C}" srcOrd="1" destOrd="0" presId="urn:microsoft.com/office/officeart/2005/8/layout/matrix1"/>
    <dgm:cxn modelId="{2EB54C73-1A14-4114-A310-E77B1D84749E}" type="presOf" srcId="{0146A2BE-1CB4-455F-9BAF-1CABFF8C43D1}" destId="{6D9CB48D-BF72-4B70-991F-57BCEA6B3B22}" srcOrd="1" destOrd="0" presId="urn:microsoft.com/office/officeart/2005/8/layout/matrix1"/>
    <dgm:cxn modelId="{ED644570-5457-4ADB-9105-0A04185F7EAB}" type="presOf" srcId="{F1896385-7A12-4B06-8001-168FD7263E9B}" destId="{22224C03-F581-4977-8A11-DE4C9DE1895D}" srcOrd="1" destOrd="0" presId="urn:microsoft.com/office/officeart/2005/8/layout/matrix1"/>
    <dgm:cxn modelId="{D4638D3F-67BA-4324-8052-44DA44B39CE3}" type="presOf" srcId="{C540918F-04D7-47BF-90AB-960A1A8B7B2F}" destId="{BA154F47-121E-42AC-812B-8169D0EAC693}" srcOrd="0" destOrd="0" presId="urn:microsoft.com/office/officeart/2005/8/layout/matrix1"/>
    <dgm:cxn modelId="{06AABE4E-1DA4-411C-830C-D7B7D43E27D2}" type="presOf" srcId="{0146A2BE-1CB4-455F-9BAF-1CABFF8C43D1}" destId="{241E834D-07C6-416F-8711-FFAA98C42861}" srcOrd="0" destOrd="0" presId="urn:microsoft.com/office/officeart/2005/8/layout/matrix1"/>
    <dgm:cxn modelId="{4AA2EB3E-3417-4AB7-B305-482BCBDEB536}" srcId="{5F5D7681-A8A6-4CEA-AD55-9491E864CCDB}" destId="{F1896385-7A12-4B06-8001-168FD7263E9B}" srcOrd="1" destOrd="0" parTransId="{25D7C81B-FD26-477B-B8DB-B23A32EF5C6C}" sibTransId="{4AE38F44-8074-4127-97DF-E82C5AA6E9C7}"/>
    <dgm:cxn modelId="{F07A555D-8C87-4598-BB4C-6A76FEA8D5B6}" srcId="{5F5D7681-A8A6-4CEA-AD55-9491E864CCDB}" destId="{0146A2BE-1CB4-455F-9BAF-1CABFF8C43D1}" srcOrd="2" destOrd="0" parTransId="{673029FD-9C1F-413A-86A5-E448786B46F1}" sibTransId="{31C41458-3E08-4452-8F74-4BC64BE7A93D}"/>
    <dgm:cxn modelId="{DAB45722-0F50-4D9F-832A-221D1B98437A}" srcId="{5F5D7681-A8A6-4CEA-AD55-9491E864CCDB}" destId="{E561F1A2-3A6C-4846-86B0-97584121543E}" srcOrd="3" destOrd="0" parTransId="{2047A252-0C1E-4DAF-AFEB-B74B61F053F4}" sibTransId="{336A5EF2-78EF-46E7-B5E3-CF5DDA07FDE1}"/>
    <dgm:cxn modelId="{D28B333F-DF6E-4379-BE9D-3A647900DCAF}" srcId="{5F5D7681-A8A6-4CEA-AD55-9491E864CCDB}" destId="{F8EDE1CC-60DD-46A8-A975-268034EB83C5}" srcOrd="0" destOrd="0" parTransId="{C4ACA885-D507-4DE1-827B-608EB06DF318}" sibTransId="{73942C18-45D5-47FA-85FE-3F6C89AD14BE}"/>
    <dgm:cxn modelId="{81DCBC9C-F172-48F7-9F5A-064F2E189D50}" type="presParOf" srcId="{BA154F47-121E-42AC-812B-8169D0EAC693}" destId="{B6C88F59-EC54-4137-8C7B-8FE9784E754B}" srcOrd="0" destOrd="0" presId="urn:microsoft.com/office/officeart/2005/8/layout/matrix1"/>
    <dgm:cxn modelId="{D8461751-EA03-4167-8053-5951AB9550B9}" type="presParOf" srcId="{B6C88F59-EC54-4137-8C7B-8FE9784E754B}" destId="{9B57233F-905E-47E1-803C-32ADC267007E}" srcOrd="0" destOrd="0" presId="urn:microsoft.com/office/officeart/2005/8/layout/matrix1"/>
    <dgm:cxn modelId="{62DD1BB4-7B90-4A7D-9DBB-F02D31DA0920}" type="presParOf" srcId="{B6C88F59-EC54-4137-8C7B-8FE9784E754B}" destId="{E0657C5E-84BB-496F-87DC-928BAD3AD61C}" srcOrd="1" destOrd="0" presId="urn:microsoft.com/office/officeart/2005/8/layout/matrix1"/>
    <dgm:cxn modelId="{01410A2D-94E1-4795-9DB6-877C5E796735}" type="presParOf" srcId="{B6C88F59-EC54-4137-8C7B-8FE9784E754B}" destId="{6B35B95F-42BE-4D91-BDD7-6E033603166C}" srcOrd="2" destOrd="0" presId="urn:microsoft.com/office/officeart/2005/8/layout/matrix1"/>
    <dgm:cxn modelId="{821E3997-1AA4-4AC8-91AF-59D07885B71E}" type="presParOf" srcId="{B6C88F59-EC54-4137-8C7B-8FE9784E754B}" destId="{22224C03-F581-4977-8A11-DE4C9DE1895D}" srcOrd="3" destOrd="0" presId="urn:microsoft.com/office/officeart/2005/8/layout/matrix1"/>
    <dgm:cxn modelId="{DCD6BA1B-C7E5-4C3A-A8FF-566EE29B1261}" type="presParOf" srcId="{B6C88F59-EC54-4137-8C7B-8FE9784E754B}" destId="{241E834D-07C6-416F-8711-FFAA98C42861}" srcOrd="4" destOrd="0" presId="urn:microsoft.com/office/officeart/2005/8/layout/matrix1"/>
    <dgm:cxn modelId="{B4DE8F93-5E3F-41D8-96F2-94F42024388E}" type="presParOf" srcId="{B6C88F59-EC54-4137-8C7B-8FE9784E754B}" destId="{6D9CB48D-BF72-4B70-991F-57BCEA6B3B22}" srcOrd="5" destOrd="0" presId="urn:microsoft.com/office/officeart/2005/8/layout/matrix1"/>
    <dgm:cxn modelId="{6CE13F32-1D4D-4F57-BD0E-8E2BF7A79E71}" type="presParOf" srcId="{B6C88F59-EC54-4137-8C7B-8FE9784E754B}" destId="{075FCBA1-3765-49FB-8863-89B3951C5E8C}" srcOrd="6" destOrd="0" presId="urn:microsoft.com/office/officeart/2005/8/layout/matrix1"/>
    <dgm:cxn modelId="{F03142B0-052B-45E0-A519-8AC40785C581}" type="presParOf" srcId="{B6C88F59-EC54-4137-8C7B-8FE9784E754B}" destId="{79F0F9D5-D3FC-4A25-823A-0BF8A4911EA2}" srcOrd="7" destOrd="0" presId="urn:microsoft.com/office/officeart/2005/8/layout/matrix1"/>
    <dgm:cxn modelId="{C814886C-ADD9-4EF0-BC19-E1900BF56BE7}" type="presParOf" srcId="{BA154F47-121E-42AC-812B-8169D0EAC693}" destId="{37FEA79B-13C5-4C51-BB99-5428E7A3D56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419A3-8F81-4A5D-9F27-181F4FAAFB2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ED24DEB-90F1-42A8-AE77-F9F4360EF9A8}">
      <dgm:prSet phldrT="[Testo]"/>
      <dgm:spPr/>
      <dgm:t>
        <a:bodyPr/>
        <a:lstStyle/>
        <a:p>
          <a:r>
            <a:rPr lang="it-IT" dirty="0" smtClean="0"/>
            <a:t>Accesso</a:t>
          </a:r>
          <a:endParaRPr lang="it-IT" dirty="0"/>
        </a:p>
      </dgm:t>
    </dgm:pt>
    <dgm:pt modelId="{C10F61E5-9758-465E-9981-68C3D9131030}" type="parTrans" cxnId="{9D36FD03-B227-4E95-BEAF-4F9613C2CEB5}">
      <dgm:prSet/>
      <dgm:spPr/>
      <dgm:t>
        <a:bodyPr/>
        <a:lstStyle/>
        <a:p>
          <a:endParaRPr lang="it-IT"/>
        </a:p>
      </dgm:t>
    </dgm:pt>
    <dgm:pt modelId="{F9EA2251-75E5-41E0-9470-749212A39073}" type="sibTrans" cxnId="{9D36FD03-B227-4E95-BEAF-4F9613C2CEB5}">
      <dgm:prSet/>
      <dgm:spPr/>
      <dgm:t>
        <a:bodyPr/>
        <a:lstStyle/>
        <a:p>
          <a:endParaRPr lang="it-IT"/>
        </a:p>
      </dgm:t>
    </dgm:pt>
    <dgm:pt modelId="{B14B4F12-218C-4ED6-A04D-CC6B0BA97554}">
      <dgm:prSet phldrT="[Testo]"/>
      <dgm:spPr/>
      <dgm:t>
        <a:bodyPr/>
        <a:lstStyle/>
        <a:p>
          <a:r>
            <a:rPr lang="it-IT" dirty="0" smtClean="0"/>
            <a:t>Spazi ed ambienti per l’apprendimento</a:t>
          </a:r>
          <a:endParaRPr lang="it-IT" dirty="0"/>
        </a:p>
      </dgm:t>
    </dgm:pt>
    <dgm:pt modelId="{6A68D9E6-D73E-405D-93A1-F6DAA8AA2667}" type="parTrans" cxnId="{7B30BE42-C082-4EF2-AC99-693E3B721744}">
      <dgm:prSet/>
      <dgm:spPr/>
      <dgm:t>
        <a:bodyPr/>
        <a:lstStyle/>
        <a:p>
          <a:endParaRPr lang="it-IT"/>
        </a:p>
      </dgm:t>
    </dgm:pt>
    <dgm:pt modelId="{F99AF587-101B-4303-A160-0940DA704F61}" type="sibTrans" cxnId="{7B30BE42-C082-4EF2-AC99-693E3B721744}">
      <dgm:prSet/>
      <dgm:spPr/>
      <dgm:t>
        <a:bodyPr/>
        <a:lstStyle/>
        <a:p>
          <a:endParaRPr lang="it-IT"/>
        </a:p>
      </dgm:t>
    </dgm:pt>
    <dgm:pt modelId="{E62718B4-83BA-4EE6-91E9-D837906F2328}">
      <dgm:prSet phldrT="[Testo]"/>
      <dgm:spPr/>
      <dgm:t>
        <a:bodyPr/>
        <a:lstStyle/>
        <a:p>
          <a:r>
            <a:rPr lang="it-IT" dirty="0" smtClean="0"/>
            <a:t>Identità digitale</a:t>
          </a:r>
          <a:endParaRPr lang="it-IT" dirty="0"/>
        </a:p>
      </dgm:t>
    </dgm:pt>
    <dgm:pt modelId="{678325D4-FEA4-4284-9534-8CE867C51649}" type="parTrans" cxnId="{F036EF8A-18CC-4328-9A24-924A6C2A7322}">
      <dgm:prSet/>
      <dgm:spPr/>
      <dgm:t>
        <a:bodyPr/>
        <a:lstStyle/>
        <a:p>
          <a:endParaRPr lang="it-IT"/>
        </a:p>
      </dgm:t>
    </dgm:pt>
    <dgm:pt modelId="{7CD163A9-85A5-4B3F-90B3-FC16A0C1B9F6}" type="sibTrans" cxnId="{F036EF8A-18CC-4328-9A24-924A6C2A7322}">
      <dgm:prSet/>
      <dgm:spPr/>
      <dgm:t>
        <a:bodyPr/>
        <a:lstStyle/>
        <a:p>
          <a:endParaRPr lang="it-IT"/>
        </a:p>
      </dgm:t>
    </dgm:pt>
    <dgm:pt modelId="{55386C03-68B7-4C72-9C0C-6F1D839E37DC}">
      <dgm:prSet/>
      <dgm:spPr/>
      <dgm:t>
        <a:bodyPr/>
        <a:lstStyle/>
        <a:p>
          <a:r>
            <a:rPr lang="it-IT" dirty="0" smtClean="0"/>
            <a:t>Amministrazione digitale</a:t>
          </a:r>
          <a:endParaRPr lang="it-IT" dirty="0"/>
        </a:p>
      </dgm:t>
    </dgm:pt>
    <dgm:pt modelId="{4A3A46F6-81FD-403D-B7FB-C9F093E3DAEA}" type="parTrans" cxnId="{09C00082-3458-4690-9D7A-5FE5DF1AA38C}">
      <dgm:prSet/>
      <dgm:spPr/>
      <dgm:t>
        <a:bodyPr/>
        <a:lstStyle/>
        <a:p>
          <a:endParaRPr lang="it-IT"/>
        </a:p>
      </dgm:t>
    </dgm:pt>
    <dgm:pt modelId="{A015832E-C187-4502-9695-43C49F02427F}" type="sibTrans" cxnId="{09C00082-3458-4690-9D7A-5FE5DF1AA38C}">
      <dgm:prSet/>
      <dgm:spPr/>
      <dgm:t>
        <a:bodyPr/>
        <a:lstStyle/>
        <a:p>
          <a:endParaRPr lang="it-IT"/>
        </a:p>
      </dgm:t>
    </dgm:pt>
    <dgm:pt modelId="{C983B4F5-E4C4-48D3-9C72-12C494EE6C52}" type="pres">
      <dgm:prSet presAssocID="{9F6419A3-8F81-4A5D-9F27-181F4FAAFB26}" presName="linearFlow" presStyleCnt="0">
        <dgm:presLayoutVars>
          <dgm:dir/>
          <dgm:resizeHandles val="exact"/>
        </dgm:presLayoutVars>
      </dgm:prSet>
      <dgm:spPr/>
    </dgm:pt>
    <dgm:pt modelId="{27F4BA28-B2D7-4A15-B4D3-D05435DCC02B}" type="pres">
      <dgm:prSet presAssocID="{7ED24DEB-90F1-42A8-AE77-F9F4360EF9A8}" presName="composite" presStyleCnt="0"/>
      <dgm:spPr/>
    </dgm:pt>
    <dgm:pt modelId="{04445CD5-0CC6-44BF-AA1A-FA9F5262F9D1}" type="pres">
      <dgm:prSet presAssocID="{7ED24DEB-90F1-42A8-AE77-F9F4360EF9A8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F788355-CF88-4B17-BDFE-3AA5E302A96A}" type="pres">
      <dgm:prSet presAssocID="{7ED24DEB-90F1-42A8-AE77-F9F4360EF9A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7646CE-F8D8-4512-92CD-0701A5E2154B}" type="pres">
      <dgm:prSet presAssocID="{F9EA2251-75E5-41E0-9470-749212A39073}" presName="spacing" presStyleCnt="0"/>
      <dgm:spPr/>
    </dgm:pt>
    <dgm:pt modelId="{26BA0032-E1A3-457B-A8DC-ECEF95B554A2}" type="pres">
      <dgm:prSet presAssocID="{B14B4F12-218C-4ED6-A04D-CC6B0BA97554}" presName="composite" presStyleCnt="0"/>
      <dgm:spPr/>
    </dgm:pt>
    <dgm:pt modelId="{F9E01EAB-6506-4C0D-B4B8-84DBE7E23AED}" type="pres">
      <dgm:prSet presAssocID="{B14B4F12-218C-4ED6-A04D-CC6B0BA97554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58312A5-B558-4F6E-9ADB-5949D6D4D1B8}" type="pres">
      <dgm:prSet presAssocID="{B14B4F12-218C-4ED6-A04D-CC6B0BA9755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6ED0B6-FFD5-4222-A32C-ABADFEEC14F0}" type="pres">
      <dgm:prSet presAssocID="{F99AF587-101B-4303-A160-0940DA704F61}" presName="spacing" presStyleCnt="0"/>
      <dgm:spPr/>
    </dgm:pt>
    <dgm:pt modelId="{74C77EC9-9614-40DE-8811-F4A360B9C4B2}" type="pres">
      <dgm:prSet presAssocID="{E62718B4-83BA-4EE6-91E9-D837906F2328}" presName="composite" presStyleCnt="0"/>
      <dgm:spPr/>
    </dgm:pt>
    <dgm:pt modelId="{5FE2D703-E242-4BA1-A891-7F0F90EEAEBE}" type="pres">
      <dgm:prSet presAssocID="{E62718B4-83BA-4EE6-91E9-D837906F2328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85CBF48-F82B-45E0-B3B8-3C3B3A8D17CA}" type="pres">
      <dgm:prSet presAssocID="{E62718B4-83BA-4EE6-91E9-D837906F232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6DA072-3EF2-41B7-97D3-55936215DD23}" type="pres">
      <dgm:prSet presAssocID="{7CD163A9-85A5-4B3F-90B3-FC16A0C1B9F6}" presName="spacing" presStyleCnt="0"/>
      <dgm:spPr/>
    </dgm:pt>
    <dgm:pt modelId="{4E0B222F-F9CD-4E2A-8151-5EB0ACE25097}" type="pres">
      <dgm:prSet presAssocID="{55386C03-68B7-4C72-9C0C-6F1D839E37DC}" presName="composite" presStyleCnt="0"/>
      <dgm:spPr/>
    </dgm:pt>
    <dgm:pt modelId="{B6707F19-9AB5-4D4A-8056-9A426BAAD9F7}" type="pres">
      <dgm:prSet presAssocID="{55386C03-68B7-4C72-9C0C-6F1D839E37DC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CC2E59E-4A54-4D74-AB90-01A217AE3FC3}" type="pres">
      <dgm:prSet presAssocID="{55386C03-68B7-4C72-9C0C-6F1D839E37D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D36FD03-B227-4E95-BEAF-4F9613C2CEB5}" srcId="{9F6419A3-8F81-4A5D-9F27-181F4FAAFB26}" destId="{7ED24DEB-90F1-42A8-AE77-F9F4360EF9A8}" srcOrd="0" destOrd="0" parTransId="{C10F61E5-9758-465E-9981-68C3D9131030}" sibTransId="{F9EA2251-75E5-41E0-9470-749212A39073}"/>
    <dgm:cxn modelId="{09C00082-3458-4690-9D7A-5FE5DF1AA38C}" srcId="{9F6419A3-8F81-4A5D-9F27-181F4FAAFB26}" destId="{55386C03-68B7-4C72-9C0C-6F1D839E37DC}" srcOrd="3" destOrd="0" parTransId="{4A3A46F6-81FD-403D-B7FB-C9F093E3DAEA}" sibTransId="{A015832E-C187-4502-9695-43C49F02427F}"/>
    <dgm:cxn modelId="{43123D7D-4EC0-4211-88FE-1D056D0A96AF}" type="presOf" srcId="{E62718B4-83BA-4EE6-91E9-D837906F2328}" destId="{D85CBF48-F82B-45E0-B3B8-3C3B3A8D17CA}" srcOrd="0" destOrd="0" presId="urn:microsoft.com/office/officeart/2005/8/layout/vList3"/>
    <dgm:cxn modelId="{7B30BE42-C082-4EF2-AC99-693E3B721744}" srcId="{9F6419A3-8F81-4A5D-9F27-181F4FAAFB26}" destId="{B14B4F12-218C-4ED6-A04D-CC6B0BA97554}" srcOrd="1" destOrd="0" parTransId="{6A68D9E6-D73E-405D-93A1-F6DAA8AA2667}" sibTransId="{F99AF587-101B-4303-A160-0940DA704F61}"/>
    <dgm:cxn modelId="{F036EF8A-18CC-4328-9A24-924A6C2A7322}" srcId="{9F6419A3-8F81-4A5D-9F27-181F4FAAFB26}" destId="{E62718B4-83BA-4EE6-91E9-D837906F2328}" srcOrd="2" destOrd="0" parTransId="{678325D4-FEA4-4284-9534-8CE867C51649}" sibTransId="{7CD163A9-85A5-4B3F-90B3-FC16A0C1B9F6}"/>
    <dgm:cxn modelId="{FD82FFE8-F73E-4431-9632-65C236726EC8}" type="presOf" srcId="{B14B4F12-218C-4ED6-A04D-CC6B0BA97554}" destId="{C58312A5-B558-4F6E-9ADB-5949D6D4D1B8}" srcOrd="0" destOrd="0" presId="urn:microsoft.com/office/officeart/2005/8/layout/vList3"/>
    <dgm:cxn modelId="{D6B7B782-3CD2-4E19-96A1-EEEB5E4BB981}" type="presOf" srcId="{55386C03-68B7-4C72-9C0C-6F1D839E37DC}" destId="{0CC2E59E-4A54-4D74-AB90-01A217AE3FC3}" srcOrd="0" destOrd="0" presId="urn:microsoft.com/office/officeart/2005/8/layout/vList3"/>
    <dgm:cxn modelId="{64DAAFB8-5A77-46A3-8489-E965ECD5FBDC}" type="presOf" srcId="{7ED24DEB-90F1-42A8-AE77-F9F4360EF9A8}" destId="{3F788355-CF88-4B17-BDFE-3AA5E302A96A}" srcOrd="0" destOrd="0" presId="urn:microsoft.com/office/officeart/2005/8/layout/vList3"/>
    <dgm:cxn modelId="{DC87C264-6613-4514-B839-EBDB3263E649}" type="presOf" srcId="{9F6419A3-8F81-4A5D-9F27-181F4FAAFB26}" destId="{C983B4F5-E4C4-48D3-9C72-12C494EE6C52}" srcOrd="0" destOrd="0" presId="urn:microsoft.com/office/officeart/2005/8/layout/vList3"/>
    <dgm:cxn modelId="{10FDC7FE-7DE9-418C-BA62-A97F11B5FCE5}" type="presParOf" srcId="{C983B4F5-E4C4-48D3-9C72-12C494EE6C52}" destId="{27F4BA28-B2D7-4A15-B4D3-D05435DCC02B}" srcOrd="0" destOrd="0" presId="urn:microsoft.com/office/officeart/2005/8/layout/vList3"/>
    <dgm:cxn modelId="{B61FCC31-43C9-4049-B798-BAB7F5B0F19D}" type="presParOf" srcId="{27F4BA28-B2D7-4A15-B4D3-D05435DCC02B}" destId="{04445CD5-0CC6-44BF-AA1A-FA9F5262F9D1}" srcOrd="0" destOrd="0" presId="urn:microsoft.com/office/officeart/2005/8/layout/vList3"/>
    <dgm:cxn modelId="{2E729A40-7825-4B59-99DB-F4724F37858B}" type="presParOf" srcId="{27F4BA28-B2D7-4A15-B4D3-D05435DCC02B}" destId="{3F788355-CF88-4B17-BDFE-3AA5E302A96A}" srcOrd="1" destOrd="0" presId="urn:microsoft.com/office/officeart/2005/8/layout/vList3"/>
    <dgm:cxn modelId="{A6A8A5E2-EC3A-4083-9CD0-D6A89F5433BB}" type="presParOf" srcId="{C983B4F5-E4C4-48D3-9C72-12C494EE6C52}" destId="{9F7646CE-F8D8-4512-92CD-0701A5E2154B}" srcOrd="1" destOrd="0" presId="urn:microsoft.com/office/officeart/2005/8/layout/vList3"/>
    <dgm:cxn modelId="{8093317A-4A75-45B8-A640-9F54EEC77D67}" type="presParOf" srcId="{C983B4F5-E4C4-48D3-9C72-12C494EE6C52}" destId="{26BA0032-E1A3-457B-A8DC-ECEF95B554A2}" srcOrd="2" destOrd="0" presId="urn:microsoft.com/office/officeart/2005/8/layout/vList3"/>
    <dgm:cxn modelId="{D805F379-D382-4458-8FF3-629A7AC2C4F6}" type="presParOf" srcId="{26BA0032-E1A3-457B-A8DC-ECEF95B554A2}" destId="{F9E01EAB-6506-4C0D-B4B8-84DBE7E23AED}" srcOrd="0" destOrd="0" presId="urn:microsoft.com/office/officeart/2005/8/layout/vList3"/>
    <dgm:cxn modelId="{83BB7BDE-3074-4EAA-AA0E-A0C8562E9202}" type="presParOf" srcId="{26BA0032-E1A3-457B-A8DC-ECEF95B554A2}" destId="{C58312A5-B558-4F6E-9ADB-5949D6D4D1B8}" srcOrd="1" destOrd="0" presId="urn:microsoft.com/office/officeart/2005/8/layout/vList3"/>
    <dgm:cxn modelId="{BFF32714-DC50-4ECF-B239-8EDF1CF9FF7C}" type="presParOf" srcId="{C983B4F5-E4C4-48D3-9C72-12C494EE6C52}" destId="{D56ED0B6-FFD5-4222-A32C-ABADFEEC14F0}" srcOrd="3" destOrd="0" presId="urn:microsoft.com/office/officeart/2005/8/layout/vList3"/>
    <dgm:cxn modelId="{26301F3E-6DD7-45DA-8632-73D2122A34EA}" type="presParOf" srcId="{C983B4F5-E4C4-48D3-9C72-12C494EE6C52}" destId="{74C77EC9-9614-40DE-8811-F4A360B9C4B2}" srcOrd="4" destOrd="0" presId="urn:microsoft.com/office/officeart/2005/8/layout/vList3"/>
    <dgm:cxn modelId="{F9DF949E-BCBE-4582-858D-16E251CAE591}" type="presParOf" srcId="{74C77EC9-9614-40DE-8811-F4A360B9C4B2}" destId="{5FE2D703-E242-4BA1-A891-7F0F90EEAEBE}" srcOrd="0" destOrd="0" presId="urn:microsoft.com/office/officeart/2005/8/layout/vList3"/>
    <dgm:cxn modelId="{4C7CCDCF-0945-4AA5-9719-6AC0D58AE409}" type="presParOf" srcId="{74C77EC9-9614-40DE-8811-F4A360B9C4B2}" destId="{D85CBF48-F82B-45E0-B3B8-3C3B3A8D17CA}" srcOrd="1" destOrd="0" presId="urn:microsoft.com/office/officeart/2005/8/layout/vList3"/>
    <dgm:cxn modelId="{4EE8B6E4-C9D7-41AB-A7FB-55DB5A072043}" type="presParOf" srcId="{C983B4F5-E4C4-48D3-9C72-12C494EE6C52}" destId="{116DA072-3EF2-41B7-97D3-55936215DD23}" srcOrd="5" destOrd="0" presId="urn:microsoft.com/office/officeart/2005/8/layout/vList3"/>
    <dgm:cxn modelId="{F31D3F69-2A9C-4A8A-803F-D4F5104826F9}" type="presParOf" srcId="{C983B4F5-E4C4-48D3-9C72-12C494EE6C52}" destId="{4E0B222F-F9CD-4E2A-8151-5EB0ACE25097}" srcOrd="6" destOrd="0" presId="urn:microsoft.com/office/officeart/2005/8/layout/vList3"/>
    <dgm:cxn modelId="{4C1B00B0-1FA1-494A-BD22-6B5347A57832}" type="presParOf" srcId="{4E0B222F-F9CD-4E2A-8151-5EB0ACE25097}" destId="{B6707F19-9AB5-4D4A-8056-9A426BAAD9F7}" srcOrd="0" destOrd="0" presId="urn:microsoft.com/office/officeart/2005/8/layout/vList3"/>
    <dgm:cxn modelId="{47B9BECC-FC7F-42F7-86A1-1C73C367E226}" type="presParOf" srcId="{4E0B222F-F9CD-4E2A-8151-5EB0ACE25097}" destId="{0CC2E59E-4A54-4D74-AB90-01A217AE3F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6419A3-8F81-4A5D-9F27-181F4FAAFB2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ED24DEB-90F1-42A8-AE77-F9F4360EF9A8}">
      <dgm:prSet phldrT="[Testo]"/>
      <dgm:spPr/>
      <dgm:t>
        <a:bodyPr/>
        <a:lstStyle/>
        <a:p>
          <a:r>
            <a:rPr lang="it-IT" dirty="0" smtClean="0"/>
            <a:t>Competenze degli studenti</a:t>
          </a:r>
          <a:endParaRPr lang="it-IT" dirty="0"/>
        </a:p>
      </dgm:t>
    </dgm:pt>
    <dgm:pt modelId="{C10F61E5-9758-465E-9981-68C3D9131030}" type="parTrans" cxnId="{9D36FD03-B227-4E95-BEAF-4F9613C2CEB5}">
      <dgm:prSet/>
      <dgm:spPr/>
      <dgm:t>
        <a:bodyPr/>
        <a:lstStyle/>
        <a:p>
          <a:endParaRPr lang="it-IT"/>
        </a:p>
      </dgm:t>
    </dgm:pt>
    <dgm:pt modelId="{F9EA2251-75E5-41E0-9470-749212A39073}" type="sibTrans" cxnId="{9D36FD03-B227-4E95-BEAF-4F9613C2CEB5}">
      <dgm:prSet/>
      <dgm:spPr/>
      <dgm:t>
        <a:bodyPr/>
        <a:lstStyle/>
        <a:p>
          <a:endParaRPr lang="it-IT"/>
        </a:p>
      </dgm:t>
    </dgm:pt>
    <dgm:pt modelId="{B14B4F12-218C-4ED6-A04D-CC6B0BA97554}">
      <dgm:prSet phldrT="[Testo]"/>
      <dgm:spPr/>
      <dgm:t>
        <a:bodyPr/>
        <a:lstStyle/>
        <a:p>
          <a:r>
            <a:rPr lang="it-IT" dirty="0" smtClean="0"/>
            <a:t>Digitale, imprenditorialità e lavoro  </a:t>
          </a:r>
          <a:endParaRPr lang="it-IT" dirty="0"/>
        </a:p>
      </dgm:t>
    </dgm:pt>
    <dgm:pt modelId="{6A68D9E6-D73E-405D-93A1-F6DAA8AA2667}" type="parTrans" cxnId="{7B30BE42-C082-4EF2-AC99-693E3B721744}">
      <dgm:prSet/>
      <dgm:spPr/>
      <dgm:t>
        <a:bodyPr/>
        <a:lstStyle/>
        <a:p>
          <a:endParaRPr lang="it-IT"/>
        </a:p>
      </dgm:t>
    </dgm:pt>
    <dgm:pt modelId="{F99AF587-101B-4303-A160-0940DA704F61}" type="sibTrans" cxnId="{7B30BE42-C082-4EF2-AC99-693E3B721744}">
      <dgm:prSet/>
      <dgm:spPr/>
      <dgm:t>
        <a:bodyPr/>
        <a:lstStyle/>
        <a:p>
          <a:endParaRPr lang="it-IT"/>
        </a:p>
      </dgm:t>
    </dgm:pt>
    <dgm:pt modelId="{E62718B4-83BA-4EE6-91E9-D837906F2328}">
      <dgm:prSet phldrT="[Testo]"/>
      <dgm:spPr/>
      <dgm:t>
        <a:bodyPr/>
        <a:lstStyle/>
        <a:p>
          <a:r>
            <a:rPr lang="it-IT" dirty="0" smtClean="0"/>
            <a:t>Contenuti digitali</a:t>
          </a:r>
          <a:endParaRPr lang="it-IT" dirty="0"/>
        </a:p>
      </dgm:t>
    </dgm:pt>
    <dgm:pt modelId="{678325D4-FEA4-4284-9534-8CE867C51649}" type="parTrans" cxnId="{F036EF8A-18CC-4328-9A24-924A6C2A7322}">
      <dgm:prSet/>
      <dgm:spPr/>
      <dgm:t>
        <a:bodyPr/>
        <a:lstStyle/>
        <a:p>
          <a:endParaRPr lang="it-IT"/>
        </a:p>
      </dgm:t>
    </dgm:pt>
    <dgm:pt modelId="{7CD163A9-85A5-4B3F-90B3-FC16A0C1B9F6}" type="sibTrans" cxnId="{F036EF8A-18CC-4328-9A24-924A6C2A7322}">
      <dgm:prSet/>
      <dgm:spPr/>
      <dgm:t>
        <a:bodyPr/>
        <a:lstStyle/>
        <a:p>
          <a:endParaRPr lang="it-IT"/>
        </a:p>
      </dgm:t>
    </dgm:pt>
    <dgm:pt modelId="{C983B4F5-E4C4-48D3-9C72-12C494EE6C52}" type="pres">
      <dgm:prSet presAssocID="{9F6419A3-8F81-4A5D-9F27-181F4FAAFB26}" presName="linearFlow" presStyleCnt="0">
        <dgm:presLayoutVars>
          <dgm:dir/>
          <dgm:resizeHandles val="exact"/>
        </dgm:presLayoutVars>
      </dgm:prSet>
      <dgm:spPr/>
    </dgm:pt>
    <dgm:pt modelId="{27F4BA28-B2D7-4A15-B4D3-D05435DCC02B}" type="pres">
      <dgm:prSet presAssocID="{7ED24DEB-90F1-42A8-AE77-F9F4360EF9A8}" presName="composite" presStyleCnt="0"/>
      <dgm:spPr/>
    </dgm:pt>
    <dgm:pt modelId="{04445CD5-0CC6-44BF-AA1A-FA9F5262F9D1}" type="pres">
      <dgm:prSet presAssocID="{7ED24DEB-90F1-42A8-AE77-F9F4360EF9A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F788355-CF88-4B17-BDFE-3AA5E302A96A}" type="pres">
      <dgm:prSet presAssocID="{7ED24DEB-90F1-42A8-AE77-F9F4360EF9A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7646CE-F8D8-4512-92CD-0701A5E2154B}" type="pres">
      <dgm:prSet presAssocID="{F9EA2251-75E5-41E0-9470-749212A39073}" presName="spacing" presStyleCnt="0"/>
      <dgm:spPr/>
    </dgm:pt>
    <dgm:pt modelId="{26BA0032-E1A3-457B-A8DC-ECEF95B554A2}" type="pres">
      <dgm:prSet presAssocID="{B14B4F12-218C-4ED6-A04D-CC6B0BA97554}" presName="composite" presStyleCnt="0"/>
      <dgm:spPr/>
    </dgm:pt>
    <dgm:pt modelId="{F9E01EAB-6506-4C0D-B4B8-84DBE7E23AED}" type="pres">
      <dgm:prSet presAssocID="{B14B4F12-218C-4ED6-A04D-CC6B0BA97554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58312A5-B558-4F6E-9ADB-5949D6D4D1B8}" type="pres">
      <dgm:prSet presAssocID="{B14B4F12-218C-4ED6-A04D-CC6B0BA9755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6ED0B6-FFD5-4222-A32C-ABADFEEC14F0}" type="pres">
      <dgm:prSet presAssocID="{F99AF587-101B-4303-A160-0940DA704F61}" presName="spacing" presStyleCnt="0"/>
      <dgm:spPr/>
    </dgm:pt>
    <dgm:pt modelId="{74C77EC9-9614-40DE-8811-F4A360B9C4B2}" type="pres">
      <dgm:prSet presAssocID="{E62718B4-83BA-4EE6-91E9-D837906F2328}" presName="composite" presStyleCnt="0"/>
      <dgm:spPr/>
    </dgm:pt>
    <dgm:pt modelId="{5FE2D703-E242-4BA1-A891-7F0F90EEAEBE}" type="pres">
      <dgm:prSet presAssocID="{E62718B4-83BA-4EE6-91E9-D837906F232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D85CBF48-F82B-45E0-B3B8-3C3B3A8D17CA}" type="pres">
      <dgm:prSet presAssocID="{E62718B4-83BA-4EE6-91E9-D837906F232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4DAAFB8-5A77-46A3-8489-E965ECD5FBDC}" type="presOf" srcId="{7ED24DEB-90F1-42A8-AE77-F9F4360EF9A8}" destId="{3F788355-CF88-4B17-BDFE-3AA5E302A96A}" srcOrd="0" destOrd="0" presId="urn:microsoft.com/office/officeart/2005/8/layout/vList3"/>
    <dgm:cxn modelId="{DC87C264-6613-4514-B839-EBDB3263E649}" type="presOf" srcId="{9F6419A3-8F81-4A5D-9F27-181F4FAAFB26}" destId="{C983B4F5-E4C4-48D3-9C72-12C494EE6C52}" srcOrd="0" destOrd="0" presId="urn:microsoft.com/office/officeart/2005/8/layout/vList3"/>
    <dgm:cxn modelId="{9D36FD03-B227-4E95-BEAF-4F9613C2CEB5}" srcId="{9F6419A3-8F81-4A5D-9F27-181F4FAAFB26}" destId="{7ED24DEB-90F1-42A8-AE77-F9F4360EF9A8}" srcOrd="0" destOrd="0" parTransId="{C10F61E5-9758-465E-9981-68C3D9131030}" sibTransId="{F9EA2251-75E5-41E0-9470-749212A39073}"/>
    <dgm:cxn modelId="{43123D7D-4EC0-4211-88FE-1D056D0A96AF}" type="presOf" srcId="{E62718B4-83BA-4EE6-91E9-D837906F2328}" destId="{D85CBF48-F82B-45E0-B3B8-3C3B3A8D17CA}" srcOrd="0" destOrd="0" presId="urn:microsoft.com/office/officeart/2005/8/layout/vList3"/>
    <dgm:cxn modelId="{FD82FFE8-F73E-4431-9632-65C236726EC8}" type="presOf" srcId="{B14B4F12-218C-4ED6-A04D-CC6B0BA97554}" destId="{C58312A5-B558-4F6E-9ADB-5949D6D4D1B8}" srcOrd="0" destOrd="0" presId="urn:microsoft.com/office/officeart/2005/8/layout/vList3"/>
    <dgm:cxn modelId="{F036EF8A-18CC-4328-9A24-924A6C2A7322}" srcId="{9F6419A3-8F81-4A5D-9F27-181F4FAAFB26}" destId="{E62718B4-83BA-4EE6-91E9-D837906F2328}" srcOrd="2" destOrd="0" parTransId="{678325D4-FEA4-4284-9534-8CE867C51649}" sibTransId="{7CD163A9-85A5-4B3F-90B3-FC16A0C1B9F6}"/>
    <dgm:cxn modelId="{7B30BE42-C082-4EF2-AC99-693E3B721744}" srcId="{9F6419A3-8F81-4A5D-9F27-181F4FAAFB26}" destId="{B14B4F12-218C-4ED6-A04D-CC6B0BA97554}" srcOrd="1" destOrd="0" parTransId="{6A68D9E6-D73E-405D-93A1-F6DAA8AA2667}" sibTransId="{F99AF587-101B-4303-A160-0940DA704F61}"/>
    <dgm:cxn modelId="{10FDC7FE-7DE9-418C-BA62-A97F11B5FCE5}" type="presParOf" srcId="{C983B4F5-E4C4-48D3-9C72-12C494EE6C52}" destId="{27F4BA28-B2D7-4A15-B4D3-D05435DCC02B}" srcOrd="0" destOrd="0" presId="urn:microsoft.com/office/officeart/2005/8/layout/vList3"/>
    <dgm:cxn modelId="{B61FCC31-43C9-4049-B798-BAB7F5B0F19D}" type="presParOf" srcId="{27F4BA28-B2D7-4A15-B4D3-D05435DCC02B}" destId="{04445CD5-0CC6-44BF-AA1A-FA9F5262F9D1}" srcOrd="0" destOrd="0" presId="urn:microsoft.com/office/officeart/2005/8/layout/vList3"/>
    <dgm:cxn modelId="{2E729A40-7825-4B59-99DB-F4724F37858B}" type="presParOf" srcId="{27F4BA28-B2D7-4A15-B4D3-D05435DCC02B}" destId="{3F788355-CF88-4B17-BDFE-3AA5E302A96A}" srcOrd="1" destOrd="0" presId="urn:microsoft.com/office/officeart/2005/8/layout/vList3"/>
    <dgm:cxn modelId="{A6A8A5E2-EC3A-4083-9CD0-D6A89F5433BB}" type="presParOf" srcId="{C983B4F5-E4C4-48D3-9C72-12C494EE6C52}" destId="{9F7646CE-F8D8-4512-92CD-0701A5E2154B}" srcOrd="1" destOrd="0" presId="urn:microsoft.com/office/officeart/2005/8/layout/vList3"/>
    <dgm:cxn modelId="{8093317A-4A75-45B8-A640-9F54EEC77D67}" type="presParOf" srcId="{C983B4F5-E4C4-48D3-9C72-12C494EE6C52}" destId="{26BA0032-E1A3-457B-A8DC-ECEF95B554A2}" srcOrd="2" destOrd="0" presId="urn:microsoft.com/office/officeart/2005/8/layout/vList3"/>
    <dgm:cxn modelId="{D805F379-D382-4458-8FF3-629A7AC2C4F6}" type="presParOf" srcId="{26BA0032-E1A3-457B-A8DC-ECEF95B554A2}" destId="{F9E01EAB-6506-4C0D-B4B8-84DBE7E23AED}" srcOrd="0" destOrd="0" presId="urn:microsoft.com/office/officeart/2005/8/layout/vList3"/>
    <dgm:cxn modelId="{83BB7BDE-3074-4EAA-AA0E-A0C8562E9202}" type="presParOf" srcId="{26BA0032-E1A3-457B-A8DC-ECEF95B554A2}" destId="{C58312A5-B558-4F6E-9ADB-5949D6D4D1B8}" srcOrd="1" destOrd="0" presId="urn:microsoft.com/office/officeart/2005/8/layout/vList3"/>
    <dgm:cxn modelId="{BFF32714-DC50-4ECF-B239-8EDF1CF9FF7C}" type="presParOf" srcId="{C983B4F5-E4C4-48D3-9C72-12C494EE6C52}" destId="{D56ED0B6-FFD5-4222-A32C-ABADFEEC14F0}" srcOrd="3" destOrd="0" presId="urn:microsoft.com/office/officeart/2005/8/layout/vList3"/>
    <dgm:cxn modelId="{26301F3E-6DD7-45DA-8632-73D2122A34EA}" type="presParOf" srcId="{C983B4F5-E4C4-48D3-9C72-12C494EE6C52}" destId="{74C77EC9-9614-40DE-8811-F4A360B9C4B2}" srcOrd="4" destOrd="0" presId="urn:microsoft.com/office/officeart/2005/8/layout/vList3"/>
    <dgm:cxn modelId="{F9DF949E-BCBE-4582-858D-16E251CAE591}" type="presParOf" srcId="{74C77EC9-9614-40DE-8811-F4A360B9C4B2}" destId="{5FE2D703-E242-4BA1-A891-7F0F90EEAEBE}" srcOrd="0" destOrd="0" presId="urn:microsoft.com/office/officeart/2005/8/layout/vList3"/>
    <dgm:cxn modelId="{4C7CCDCF-0945-4AA5-9719-6AC0D58AE409}" type="presParOf" srcId="{74C77EC9-9614-40DE-8811-F4A360B9C4B2}" destId="{D85CBF48-F82B-45E0-B3B8-3C3B3A8D17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6419A3-8F81-4A5D-9F27-181F4FAAFB2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ED24DEB-90F1-42A8-AE77-F9F4360EF9A8}">
      <dgm:prSet phldrT="[Testo]" custT="1"/>
      <dgm:spPr/>
      <dgm:t>
        <a:bodyPr/>
        <a:lstStyle/>
        <a:p>
          <a:r>
            <a:rPr lang="it-IT" sz="2800" dirty="0" smtClean="0"/>
            <a:t>FORMAZIONE DEL PERSONALE</a:t>
          </a:r>
          <a:endParaRPr lang="it-IT" sz="2800" dirty="0"/>
        </a:p>
      </dgm:t>
    </dgm:pt>
    <dgm:pt modelId="{C10F61E5-9758-465E-9981-68C3D9131030}" type="parTrans" cxnId="{9D36FD03-B227-4E95-BEAF-4F9613C2CEB5}">
      <dgm:prSet/>
      <dgm:spPr/>
      <dgm:t>
        <a:bodyPr/>
        <a:lstStyle/>
        <a:p>
          <a:endParaRPr lang="it-IT"/>
        </a:p>
      </dgm:t>
    </dgm:pt>
    <dgm:pt modelId="{F9EA2251-75E5-41E0-9470-749212A39073}" type="sibTrans" cxnId="{9D36FD03-B227-4E95-BEAF-4F9613C2CEB5}">
      <dgm:prSet/>
      <dgm:spPr/>
      <dgm:t>
        <a:bodyPr/>
        <a:lstStyle/>
        <a:p>
          <a:endParaRPr lang="it-IT"/>
        </a:p>
      </dgm:t>
    </dgm:pt>
    <dgm:pt modelId="{C983B4F5-E4C4-48D3-9C72-12C494EE6C52}" type="pres">
      <dgm:prSet presAssocID="{9F6419A3-8F81-4A5D-9F27-181F4FAAFB26}" presName="linearFlow" presStyleCnt="0">
        <dgm:presLayoutVars>
          <dgm:dir/>
          <dgm:resizeHandles val="exact"/>
        </dgm:presLayoutVars>
      </dgm:prSet>
      <dgm:spPr/>
    </dgm:pt>
    <dgm:pt modelId="{27F4BA28-B2D7-4A15-B4D3-D05435DCC02B}" type="pres">
      <dgm:prSet presAssocID="{7ED24DEB-90F1-42A8-AE77-F9F4360EF9A8}" presName="composite" presStyleCnt="0"/>
      <dgm:spPr/>
    </dgm:pt>
    <dgm:pt modelId="{04445CD5-0CC6-44BF-AA1A-FA9F5262F9D1}" type="pres">
      <dgm:prSet presAssocID="{7ED24DEB-90F1-42A8-AE77-F9F4360EF9A8}" presName="imgShp" presStyleLbl="fgImgPlace1" presStyleIdx="0" presStyleCnt="1" custScaleX="108423" custScaleY="100098" custLinFactNeighborX="68831" custLinFactNeighborY="93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F788355-CF88-4B17-BDFE-3AA5E302A96A}" type="pres">
      <dgm:prSet presAssocID="{7ED24DEB-90F1-42A8-AE77-F9F4360EF9A8}" presName="txShp" presStyleLbl="node1" presStyleIdx="0" presStyleCnt="1" custLinFactNeighborX="7501" custLinFactNeighborY="93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C87C264-6613-4514-B839-EBDB3263E649}" type="presOf" srcId="{9F6419A3-8F81-4A5D-9F27-181F4FAAFB26}" destId="{C983B4F5-E4C4-48D3-9C72-12C494EE6C52}" srcOrd="0" destOrd="0" presId="urn:microsoft.com/office/officeart/2005/8/layout/vList3"/>
    <dgm:cxn modelId="{64DAAFB8-5A77-46A3-8489-E965ECD5FBDC}" type="presOf" srcId="{7ED24DEB-90F1-42A8-AE77-F9F4360EF9A8}" destId="{3F788355-CF88-4B17-BDFE-3AA5E302A96A}" srcOrd="0" destOrd="0" presId="urn:microsoft.com/office/officeart/2005/8/layout/vList3"/>
    <dgm:cxn modelId="{9D36FD03-B227-4E95-BEAF-4F9613C2CEB5}" srcId="{9F6419A3-8F81-4A5D-9F27-181F4FAAFB26}" destId="{7ED24DEB-90F1-42A8-AE77-F9F4360EF9A8}" srcOrd="0" destOrd="0" parTransId="{C10F61E5-9758-465E-9981-68C3D9131030}" sibTransId="{F9EA2251-75E5-41E0-9470-749212A39073}"/>
    <dgm:cxn modelId="{10FDC7FE-7DE9-418C-BA62-A97F11B5FCE5}" type="presParOf" srcId="{C983B4F5-E4C4-48D3-9C72-12C494EE6C52}" destId="{27F4BA28-B2D7-4A15-B4D3-D05435DCC02B}" srcOrd="0" destOrd="0" presId="urn:microsoft.com/office/officeart/2005/8/layout/vList3"/>
    <dgm:cxn modelId="{B61FCC31-43C9-4049-B798-BAB7F5B0F19D}" type="presParOf" srcId="{27F4BA28-B2D7-4A15-B4D3-D05435DCC02B}" destId="{04445CD5-0CC6-44BF-AA1A-FA9F5262F9D1}" srcOrd="0" destOrd="0" presId="urn:microsoft.com/office/officeart/2005/8/layout/vList3"/>
    <dgm:cxn modelId="{2E729A40-7825-4B59-99DB-F4724F37858B}" type="presParOf" srcId="{27F4BA28-B2D7-4A15-B4D3-D05435DCC02B}" destId="{3F788355-CF88-4B17-BDFE-3AA5E302A9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6419A3-8F81-4A5D-9F27-181F4FAAFB2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ED24DEB-90F1-42A8-AE77-F9F4360EF9A8}">
      <dgm:prSet phldrT="[Testo]" custT="1"/>
      <dgm:spPr/>
      <dgm:t>
        <a:bodyPr/>
        <a:lstStyle/>
        <a:p>
          <a:r>
            <a:rPr lang="it-IT" sz="2800" dirty="0" smtClean="0"/>
            <a:t>FORMAZIONE DEL PERSONALE</a:t>
          </a:r>
          <a:endParaRPr lang="it-IT" sz="2800" dirty="0"/>
        </a:p>
      </dgm:t>
    </dgm:pt>
    <dgm:pt modelId="{C10F61E5-9758-465E-9981-68C3D9131030}" type="parTrans" cxnId="{9D36FD03-B227-4E95-BEAF-4F9613C2CEB5}">
      <dgm:prSet/>
      <dgm:spPr/>
      <dgm:t>
        <a:bodyPr/>
        <a:lstStyle/>
        <a:p>
          <a:endParaRPr lang="it-IT"/>
        </a:p>
      </dgm:t>
    </dgm:pt>
    <dgm:pt modelId="{F9EA2251-75E5-41E0-9470-749212A39073}" type="sibTrans" cxnId="{9D36FD03-B227-4E95-BEAF-4F9613C2CEB5}">
      <dgm:prSet/>
      <dgm:spPr/>
      <dgm:t>
        <a:bodyPr/>
        <a:lstStyle/>
        <a:p>
          <a:endParaRPr lang="it-IT"/>
        </a:p>
      </dgm:t>
    </dgm:pt>
    <dgm:pt modelId="{C983B4F5-E4C4-48D3-9C72-12C494EE6C52}" type="pres">
      <dgm:prSet presAssocID="{9F6419A3-8F81-4A5D-9F27-181F4FAAFB26}" presName="linearFlow" presStyleCnt="0">
        <dgm:presLayoutVars>
          <dgm:dir/>
          <dgm:resizeHandles val="exact"/>
        </dgm:presLayoutVars>
      </dgm:prSet>
      <dgm:spPr/>
    </dgm:pt>
    <dgm:pt modelId="{27F4BA28-B2D7-4A15-B4D3-D05435DCC02B}" type="pres">
      <dgm:prSet presAssocID="{7ED24DEB-90F1-42A8-AE77-F9F4360EF9A8}" presName="composite" presStyleCnt="0"/>
      <dgm:spPr/>
    </dgm:pt>
    <dgm:pt modelId="{04445CD5-0CC6-44BF-AA1A-FA9F5262F9D1}" type="pres">
      <dgm:prSet presAssocID="{7ED24DEB-90F1-42A8-AE77-F9F4360EF9A8}" presName="imgShp" presStyleLbl="fgImgPlace1" presStyleIdx="0" presStyleCnt="1" custScaleX="108423" custScaleY="100098" custLinFactNeighborX="68831" custLinFactNeighborY="9393"/>
      <dgm:spPr/>
      <dgm:t>
        <a:bodyPr/>
        <a:lstStyle/>
        <a:p>
          <a:endParaRPr lang="it-IT"/>
        </a:p>
      </dgm:t>
    </dgm:pt>
    <dgm:pt modelId="{3F788355-CF88-4B17-BDFE-3AA5E302A96A}" type="pres">
      <dgm:prSet presAssocID="{7ED24DEB-90F1-42A8-AE77-F9F4360EF9A8}" presName="txShp" presStyleLbl="node1" presStyleIdx="0" presStyleCnt="1" custLinFactNeighborX="7501" custLinFactNeighborY="93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C87C264-6613-4514-B839-EBDB3263E649}" type="presOf" srcId="{9F6419A3-8F81-4A5D-9F27-181F4FAAFB26}" destId="{C983B4F5-E4C4-48D3-9C72-12C494EE6C52}" srcOrd="0" destOrd="0" presId="urn:microsoft.com/office/officeart/2005/8/layout/vList3"/>
    <dgm:cxn modelId="{64DAAFB8-5A77-46A3-8489-E965ECD5FBDC}" type="presOf" srcId="{7ED24DEB-90F1-42A8-AE77-F9F4360EF9A8}" destId="{3F788355-CF88-4B17-BDFE-3AA5E302A96A}" srcOrd="0" destOrd="0" presId="urn:microsoft.com/office/officeart/2005/8/layout/vList3"/>
    <dgm:cxn modelId="{9D36FD03-B227-4E95-BEAF-4F9613C2CEB5}" srcId="{9F6419A3-8F81-4A5D-9F27-181F4FAAFB26}" destId="{7ED24DEB-90F1-42A8-AE77-F9F4360EF9A8}" srcOrd="0" destOrd="0" parTransId="{C10F61E5-9758-465E-9981-68C3D9131030}" sibTransId="{F9EA2251-75E5-41E0-9470-749212A39073}"/>
    <dgm:cxn modelId="{10FDC7FE-7DE9-418C-BA62-A97F11B5FCE5}" type="presParOf" srcId="{C983B4F5-E4C4-48D3-9C72-12C494EE6C52}" destId="{27F4BA28-B2D7-4A15-B4D3-D05435DCC02B}" srcOrd="0" destOrd="0" presId="urn:microsoft.com/office/officeart/2005/8/layout/vList3"/>
    <dgm:cxn modelId="{B61FCC31-43C9-4049-B798-BAB7F5B0F19D}" type="presParOf" srcId="{27F4BA28-B2D7-4A15-B4D3-D05435DCC02B}" destId="{04445CD5-0CC6-44BF-AA1A-FA9F5262F9D1}" srcOrd="0" destOrd="0" presId="urn:microsoft.com/office/officeart/2005/8/layout/vList3"/>
    <dgm:cxn modelId="{2E729A40-7825-4B59-99DB-F4724F37858B}" type="presParOf" srcId="{27F4BA28-B2D7-4A15-B4D3-D05435DCC02B}" destId="{3F788355-CF88-4B17-BDFE-3AA5E302A9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7233F-905E-47E1-803C-32ADC267007E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STRUMENTI</a:t>
          </a:r>
          <a:endParaRPr lang="it-IT" sz="2300" b="1" kern="1200" dirty="0"/>
        </a:p>
      </dsp:txBody>
      <dsp:txXfrm rot="5400000">
        <a:off x="-1" y="1"/>
        <a:ext cx="4064000" cy="2032000"/>
      </dsp:txXfrm>
    </dsp:sp>
    <dsp:sp modelId="{6B35B95F-42BE-4D91-BDD7-6E033603166C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COMPETENZE E CONTENUTI</a:t>
          </a:r>
          <a:endParaRPr lang="it-IT" sz="2300" b="1" kern="1200" dirty="0"/>
        </a:p>
      </dsp:txBody>
      <dsp:txXfrm>
        <a:off x="4064000" y="0"/>
        <a:ext cx="4064000" cy="2032000"/>
      </dsp:txXfrm>
    </dsp:sp>
    <dsp:sp modelId="{241E834D-07C6-416F-8711-FFAA98C42861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FORMAZIONE</a:t>
          </a:r>
          <a:endParaRPr lang="it-IT" sz="2300" b="1" kern="1200" dirty="0"/>
        </a:p>
      </dsp:txBody>
      <dsp:txXfrm rot="10800000">
        <a:off x="0" y="3386666"/>
        <a:ext cx="4064000" cy="2032000"/>
      </dsp:txXfrm>
    </dsp:sp>
    <dsp:sp modelId="{075FCBA1-3765-49FB-8863-89B3951C5E8C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ACCOMPAGNAMENTO</a:t>
          </a:r>
          <a:endParaRPr lang="it-IT" sz="2300" b="1" kern="1200" dirty="0"/>
        </a:p>
      </dsp:txBody>
      <dsp:txXfrm rot="-5400000">
        <a:off x="4063999" y="3386666"/>
        <a:ext cx="4064000" cy="2032000"/>
      </dsp:txXfrm>
    </dsp:sp>
    <dsp:sp modelId="{37FEA79B-13C5-4C51-BB99-5428E7A3D568}">
      <dsp:nvSpPr>
        <dsp:cNvPr id="0" name=""/>
        <dsp:cNvSpPr/>
      </dsp:nvSpPr>
      <dsp:spPr>
        <a:xfrm>
          <a:off x="2464970" y="1742182"/>
          <a:ext cx="3198059" cy="193430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STRUTTURA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PNSD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 dirty="0" smtClean="0"/>
        </a:p>
      </dsp:txBody>
      <dsp:txXfrm>
        <a:off x="2559395" y="1836607"/>
        <a:ext cx="3009209" cy="1745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88355-CF88-4B17-BDFE-3AA5E302A96A}">
      <dsp:nvSpPr>
        <dsp:cNvPr id="0" name=""/>
        <dsp:cNvSpPr/>
      </dsp:nvSpPr>
      <dsp:spPr>
        <a:xfrm rot="10800000">
          <a:off x="1410673" y="434"/>
          <a:ext cx="4846817" cy="7594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8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Accesso</a:t>
          </a:r>
          <a:endParaRPr lang="it-IT" sz="2200" kern="1200" dirty="0"/>
        </a:p>
      </dsp:txBody>
      <dsp:txXfrm rot="10800000">
        <a:off x="1600531" y="434"/>
        <a:ext cx="4656959" cy="759432"/>
      </dsp:txXfrm>
    </dsp:sp>
    <dsp:sp modelId="{04445CD5-0CC6-44BF-AA1A-FA9F5262F9D1}">
      <dsp:nvSpPr>
        <dsp:cNvPr id="0" name=""/>
        <dsp:cNvSpPr/>
      </dsp:nvSpPr>
      <dsp:spPr>
        <a:xfrm>
          <a:off x="1030956" y="434"/>
          <a:ext cx="759432" cy="7594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312A5-B558-4F6E-9ADB-5949D6D4D1B8}">
      <dsp:nvSpPr>
        <dsp:cNvPr id="0" name=""/>
        <dsp:cNvSpPr/>
      </dsp:nvSpPr>
      <dsp:spPr>
        <a:xfrm rot="10800000">
          <a:off x="1410673" y="986564"/>
          <a:ext cx="4846817" cy="7594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8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Spazi ed ambienti per l’apprendimento</a:t>
          </a:r>
          <a:endParaRPr lang="it-IT" sz="2200" kern="1200" dirty="0"/>
        </a:p>
      </dsp:txBody>
      <dsp:txXfrm rot="10800000">
        <a:off x="1600531" y="986564"/>
        <a:ext cx="4656959" cy="759432"/>
      </dsp:txXfrm>
    </dsp:sp>
    <dsp:sp modelId="{F9E01EAB-6506-4C0D-B4B8-84DBE7E23AED}">
      <dsp:nvSpPr>
        <dsp:cNvPr id="0" name=""/>
        <dsp:cNvSpPr/>
      </dsp:nvSpPr>
      <dsp:spPr>
        <a:xfrm>
          <a:off x="1030956" y="986564"/>
          <a:ext cx="759432" cy="75943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CBF48-F82B-45E0-B3B8-3C3B3A8D17CA}">
      <dsp:nvSpPr>
        <dsp:cNvPr id="0" name=""/>
        <dsp:cNvSpPr/>
      </dsp:nvSpPr>
      <dsp:spPr>
        <a:xfrm rot="10800000">
          <a:off x="1410673" y="1972693"/>
          <a:ext cx="4846817" cy="7594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8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Identità digitale</a:t>
          </a:r>
          <a:endParaRPr lang="it-IT" sz="2200" kern="1200" dirty="0"/>
        </a:p>
      </dsp:txBody>
      <dsp:txXfrm rot="10800000">
        <a:off x="1600531" y="1972693"/>
        <a:ext cx="4656959" cy="759432"/>
      </dsp:txXfrm>
    </dsp:sp>
    <dsp:sp modelId="{5FE2D703-E242-4BA1-A891-7F0F90EEAEBE}">
      <dsp:nvSpPr>
        <dsp:cNvPr id="0" name=""/>
        <dsp:cNvSpPr/>
      </dsp:nvSpPr>
      <dsp:spPr>
        <a:xfrm>
          <a:off x="1030956" y="1972693"/>
          <a:ext cx="759432" cy="75943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2E59E-4A54-4D74-AB90-01A217AE3FC3}">
      <dsp:nvSpPr>
        <dsp:cNvPr id="0" name=""/>
        <dsp:cNvSpPr/>
      </dsp:nvSpPr>
      <dsp:spPr>
        <a:xfrm rot="10800000">
          <a:off x="1410673" y="2958822"/>
          <a:ext cx="4846817" cy="7594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8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Amministrazione digitale</a:t>
          </a:r>
          <a:endParaRPr lang="it-IT" sz="2200" kern="1200" dirty="0"/>
        </a:p>
      </dsp:txBody>
      <dsp:txXfrm rot="10800000">
        <a:off x="1600531" y="2958822"/>
        <a:ext cx="4656959" cy="759432"/>
      </dsp:txXfrm>
    </dsp:sp>
    <dsp:sp modelId="{B6707F19-9AB5-4D4A-8056-9A426BAAD9F7}">
      <dsp:nvSpPr>
        <dsp:cNvPr id="0" name=""/>
        <dsp:cNvSpPr/>
      </dsp:nvSpPr>
      <dsp:spPr>
        <a:xfrm>
          <a:off x="1030956" y="2958822"/>
          <a:ext cx="759432" cy="75943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88355-CF88-4B17-BDFE-3AA5E302A96A}">
      <dsp:nvSpPr>
        <dsp:cNvPr id="0" name=""/>
        <dsp:cNvSpPr/>
      </dsp:nvSpPr>
      <dsp:spPr>
        <a:xfrm rot="10800000">
          <a:off x="1379230" y="1132"/>
          <a:ext cx="4756876" cy="7242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8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Competenze degli studenti</a:t>
          </a:r>
          <a:endParaRPr lang="it-IT" sz="2400" kern="1200" dirty="0"/>
        </a:p>
      </dsp:txBody>
      <dsp:txXfrm rot="10800000">
        <a:off x="1560299" y="1132"/>
        <a:ext cx="4575807" cy="724278"/>
      </dsp:txXfrm>
    </dsp:sp>
    <dsp:sp modelId="{04445CD5-0CC6-44BF-AA1A-FA9F5262F9D1}">
      <dsp:nvSpPr>
        <dsp:cNvPr id="0" name=""/>
        <dsp:cNvSpPr/>
      </dsp:nvSpPr>
      <dsp:spPr>
        <a:xfrm>
          <a:off x="1017090" y="1132"/>
          <a:ext cx="724278" cy="7242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312A5-B558-4F6E-9ADB-5949D6D4D1B8}">
      <dsp:nvSpPr>
        <dsp:cNvPr id="0" name=""/>
        <dsp:cNvSpPr/>
      </dsp:nvSpPr>
      <dsp:spPr>
        <a:xfrm rot="10800000">
          <a:off x="1379230" y="919025"/>
          <a:ext cx="4756876" cy="7242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8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Digitale, imprenditorialità e lavoro  </a:t>
          </a:r>
          <a:endParaRPr lang="it-IT" sz="2400" kern="1200" dirty="0"/>
        </a:p>
      </dsp:txBody>
      <dsp:txXfrm rot="10800000">
        <a:off x="1560299" y="919025"/>
        <a:ext cx="4575807" cy="724278"/>
      </dsp:txXfrm>
    </dsp:sp>
    <dsp:sp modelId="{F9E01EAB-6506-4C0D-B4B8-84DBE7E23AED}">
      <dsp:nvSpPr>
        <dsp:cNvPr id="0" name=""/>
        <dsp:cNvSpPr/>
      </dsp:nvSpPr>
      <dsp:spPr>
        <a:xfrm>
          <a:off x="1017090" y="919025"/>
          <a:ext cx="724278" cy="7242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CBF48-F82B-45E0-B3B8-3C3B3A8D17CA}">
      <dsp:nvSpPr>
        <dsp:cNvPr id="0" name=""/>
        <dsp:cNvSpPr/>
      </dsp:nvSpPr>
      <dsp:spPr>
        <a:xfrm rot="10800000">
          <a:off x="1379230" y="1836917"/>
          <a:ext cx="4756876" cy="7242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8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Contenuti digitali</a:t>
          </a:r>
          <a:endParaRPr lang="it-IT" sz="2400" kern="1200" dirty="0"/>
        </a:p>
      </dsp:txBody>
      <dsp:txXfrm rot="10800000">
        <a:off x="1560299" y="1836917"/>
        <a:ext cx="4575807" cy="724278"/>
      </dsp:txXfrm>
    </dsp:sp>
    <dsp:sp modelId="{5FE2D703-E242-4BA1-A891-7F0F90EEAEBE}">
      <dsp:nvSpPr>
        <dsp:cNvPr id="0" name=""/>
        <dsp:cNvSpPr/>
      </dsp:nvSpPr>
      <dsp:spPr>
        <a:xfrm>
          <a:off x="1017090" y="1836917"/>
          <a:ext cx="724278" cy="7242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88355-CF88-4B17-BDFE-3AA5E302A96A}">
      <dsp:nvSpPr>
        <dsp:cNvPr id="0" name=""/>
        <dsp:cNvSpPr/>
      </dsp:nvSpPr>
      <dsp:spPr>
        <a:xfrm rot="10800000">
          <a:off x="1806760" y="1530"/>
          <a:ext cx="4878491" cy="7822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94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FORMAZIONE DEL PERSONALE</a:t>
          </a:r>
          <a:endParaRPr lang="it-IT" sz="2800" kern="1200" dirty="0"/>
        </a:p>
      </dsp:txBody>
      <dsp:txXfrm rot="10800000">
        <a:off x="2002320" y="1530"/>
        <a:ext cx="4682931" cy="782239"/>
      </dsp:txXfrm>
    </dsp:sp>
    <dsp:sp modelId="{04445CD5-0CC6-44BF-AA1A-FA9F5262F9D1}">
      <dsp:nvSpPr>
        <dsp:cNvPr id="0" name=""/>
        <dsp:cNvSpPr/>
      </dsp:nvSpPr>
      <dsp:spPr>
        <a:xfrm>
          <a:off x="1555184" y="764"/>
          <a:ext cx="848127" cy="7830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88355-CF88-4B17-BDFE-3AA5E302A96A}">
      <dsp:nvSpPr>
        <dsp:cNvPr id="0" name=""/>
        <dsp:cNvSpPr/>
      </dsp:nvSpPr>
      <dsp:spPr>
        <a:xfrm rot="10800000">
          <a:off x="1806760" y="1530"/>
          <a:ext cx="4878491" cy="7822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94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FORMAZIONE DEL PERSONALE</a:t>
          </a:r>
          <a:endParaRPr lang="it-IT" sz="2800" kern="1200" dirty="0"/>
        </a:p>
      </dsp:txBody>
      <dsp:txXfrm rot="10800000">
        <a:off x="2002320" y="1530"/>
        <a:ext cx="4682931" cy="782239"/>
      </dsp:txXfrm>
    </dsp:sp>
    <dsp:sp modelId="{04445CD5-0CC6-44BF-AA1A-FA9F5262F9D1}">
      <dsp:nvSpPr>
        <dsp:cNvPr id="0" name=""/>
        <dsp:cNvSpPr/>
      </dsp:nvSpPr>
      <dsp:spPr>
        <a:xfrm>
          <a:off x="1555184" y="764"/>
          <a:ext cx="848127" cy="7830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54382"/>
      </p:ext>
    </p:extLst>
  </p:cSld>
  <p:clrMapOvr>
    <a:masterClrMapping/>
  </p:clrMapOvr>
  <p:transition spd="slow" advClick="0" advTm="5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850395"/>
      </p:ext>
    </p:extLst>
  </p:cSld>
  <p:clrMapOvr>
    <a:masterClrMapping/>
  </p:clrMapOvr>
  <p:transition spd="slow" advClick="0" advTm="5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74170"/>
      </p:ext>
    </p:extLst>
  </p:cSld>
  <p:clrMapOvr>
    <a:masterClrMapping/>
  </p:clrMapOvr>
  <p:transition spd="slow" advClick="0" advTm="5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333852"/>
      </p:ext>
    </p:extLst>
  </p:cSld>
  <p:clrMapOvr>
    <a:masterClrMapping/>
  </p:clrMapOvr>
  <p:transition spd="slow" advClick="0" advTm="5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146245"/>
      </p:ext>
    </p:extLst>
  </p:cSld>
  <p:clrMapOvr>
    <a:masterClrMapping/>
  </p:clrMapOvr>
  <p:transition spd="slow" advClick="0" advTm="5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541459"/>
      </p:ext>
    </p:extLst>
  </p:cSld>
  <p:clrMapOvr>
    <a:masterClrMapping/>
  </p:clrMapOvr>
  <p:transition spd="slow" advClick="0" advTm="5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31620"/>
      </p:ext>
    </p:extLst>
  </p:cSld>
  <p:clrMapOvr>
    <a:masterClrMapping/>
  </p:clrMapOvr>
  <p:transition spd="slow" advClick="0" advTm="5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69268"/>
      </p:ext>
    </p:extLst>
  </p:cSld>
  <p:clrMapOvr>
    <a:masterClrMapping/>
  </p:clrMapOvr>
  <p:transition spd="slow" advClick="0" advTm="5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21557"/>
      </p:ext>
    </p:extLst>
  </p:cSld>
  <p:clrMapOvr>
    <a:masterClrMapping/>
  </p:clrMapOvr>
  <p:transition spd="slow" advClick="0" advTm="5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781937"/>
      </p:ext>
    </p:extLst>
  </p:cSld>
  <p:clrMapOvr>
    <a:masterClrMapping/>
  </p:clrMapOvr>
  <p:transition spd="slow" advClick="0" advTm="5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182361"/>
      </p:ext>
    </p:extLst>
  </p:cSld>
  <p:clrMapOvr>
    <a:masterClrMapping/>
  </p:clrMapOvr>
  <p:transition spd="slow" advClick="0" advTm="5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759227"/>
      </p:ext>
    </p:extLst>
  </p:cSld>
  <p:clrMapOvr>
    <a:masterClrMapping/>
  </p:clrMapOvr>
  <p:transition spd="slow" advClick="0" advTm="5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23229"/>
      </p:ext>
    </p:extLst>
  </p:cSld>
  <p:clrMapOvr>
    <a:masterClrMapping/>
  </p:clrMapOvr>
  <p:transition spd="slow" advClick="0" advTm="5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34288"/>
      </p:ext>
    </p:extLst>
  </p:cSld>
  <p:clrMapOvr>
    <a:masterClrMapping/>
  </p:clrMapOvr>
  <p:transition spd="slow" advClick="0" advTm="5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378710"/>
      </p:ext>
    </p:extLst>
  </p:cSld>
  <p:clrMapOvr>
    <a:masterClrMapping/>
  </p:clrMapOvr>
  <p:transition spd="slow" advClick="0" advTm="5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48907"/>
      </p:ext>
    </p:extLst>
  </p:cSld>
  <p:clrMapOvr>
    <a:masterClrMapping/>
  </p:clrMapOvr>
  <p:transition spd="slow" advClick="0" advTm="5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333717"/>
      </p:ext>
    </p:extLst>
  </p:cSld>
  <p:clrMapOvr>
    <a:masterClrMapping/>
  </p:clrMapOvr>
  <p:transition spd="slow" advClick="0" advTm="5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4DB245-1EE1-4556-ACFF-A06EF63CB1B1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F01BA9-9212-4518-9166-30695D9EEF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90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 advClick="0" advTm="5000">
    <p:comb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F7E6BBC-51E2-430B-B463-1210C375B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5695" y="3530991"/>
            <a:ext cx="7289074" cy="1659989"/>
          </a:xfrm>
        </p:spPr>
        <p:txBody>
          <a:bodyPr>
            <a:normAutofit fontScale="85000" lnSpcReduction="10000"/>
          </a:bodyPr>
          <a:lstStyle/>
          <a:p>
            <a:pPr algn="l"/>
            <a:endParaRPr lang="it-IT" sz="1200" b="1" dirty="0" smtClean="0"/>
          </a:p>
          <a:p>
            <a:r>
              <a:rPr lang="it-IT" sz="2200" b="1" dirty="0" smtClean="0"/>
              <a:t>PER UNA DIDATTICA </a:t>
            </a:r>
            <a:r>
              <a:rPr lang="it-IT" sz="2200" b="1" dirty="0"/>
              <a:t>INNOVATIVA</a:t>
            </a:r>
            <a:endParaRPr lang="it-IT" sz="2200" b="1" dirty="0" smtClean="0"/>
          </a:p>
          <a:p>
            <a:pPr algn="l"/>
            <a:endParaRPr lang="it-IT" sz="1200" b="1" dirty="0"/>
          </a:p>
          <a:p>
            <a:pPr algn="l"/>
            <a:endParaRPr lang="it-IT" sz="1200" b="1" dirty="0" smtClean="0"/>
          </a:p>
          <a:p>
            <a:pPr algn="l"/>
            <a:r>
              <a:rPr lang="it-IT" sz="1200" b="1" dirty="0" smtClean="0"/>
              <a:t>ANIMATORE DIGITALE                                                                                                  	  IL DIRIGENTE SCOLASTICO</a:t>
            </a:r>
          </a:p>
          <a:p>
            <a:pPr algn="l"/>
            <a:r>
              <a:rPr lang="it-IT" sz="1200" dirty="0" smtClean="0"/>
              <a:t>INS. ANNA BATTIPAGLIA                                                                                                                     PROF.SSA  MARIA CAIAZZO</a:t>
            </a:r>
          </a:p>
        </p:txBody>
      </p:sp>
      <p:sp>
        <p:nvSpPr>
          <p:cNvPr id="4" name="Rettangolo 3"/>
          <p:cNvSpPr/>
          <p:nvPr/>
        </p:nvSpPr>
        <p:spPr>
          <a:xfrm>
            <a:off x="4859616" y="2079061"/>
            <a:ext cx="2263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PNSD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99509" y="1711234"/>
            <a:ext cx="7145260" cy="36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Istituto Comprensivo "Bovio-Pontillo-Pascoli" - Cicciano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9081218"/>
      </p:ext>
    </p:extLst>
  </p:cSld>
  <p:clrMapOvr>
    <a:masterClrMapping/>
  </p:clrMapOvr>
  <p:transition spd="slow" advClick="0" advTm="5000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/>
          <p:cNvSpPr txBox="1">
            <a:spLocks/>
          </p:cNvSpPr>
          <p:nvPr/>
        </p:nvSpPr>
        <p:spPr>
          <a:xfrm>
            <a:off x="885849" y="921433"/>
            <a:ext cx="5613425" cy="48744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dirty="0" smtClean="0"/>
              <a:t>Il personale della scuola deve vivere e non subire l’innovazione. La </a:t>
            </a:r>
            <a:r>
              <a:rPr lang="it-IT" b="1" dirty="0" smtClean="0"/>
              <a:t>formazione</a:t>
            </a:r>
            <a:r>
              <a:rPr lang="it-IT" dirty="0" smtClean="0"/>
              <a:t> dei docenti deve essere </a:t>
            </a:r>
            <a:r>
              <a:rPr lang="it-IT" b="1" dirty="0" smtClean="0"/>
              <a:t>centrata sull’innovazione didattica</a:t>
            </a:r>
            <a:r>
              <a:rPr lang="it-IT" dirty="0" smtClean="0"/>
              <a:t>, tenendo conto delle tecnologie digitali come sostegno per la realizzazione dei </a:t>
            </a:r>
            <a:r>
              <a:rPr lang="it-IT" b="1" dirty="0" smtClean="0"/>
              <a:t>nuovi paradigmi educativi </a:t>
            </a:r>
            <a:r>
              <a:rPr lang="it-IT" dirty="0" smtClean="0"/>
              <a:t>e la progettazione operativa di attività, in modo da passare dalla scuola della trasmissione a quella dell’apprendimento.</a:t>
            </a:r>
            <a:endParaRPr lang="it-IT" dirty="0"/>
          </a:p>
        </p:txBody>
      </p:sp>
      <p:pic>
        <p:nvPicPr>
          <p:cNvPr id="3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76" y="921432"/>
            <a:ext cx="3135365" cy="2271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 descr="Risultati immagini per classe a semicerchio  con li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77" y="3509887"/>
            <a:ext cx="3154781" cy="2286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33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A </a:t>
            </a:r>
            <a:r>
              <a:rPr lang="it-IT" dirty="0" smtClean="0"/>
              <a:t>partire delle </a:t>
            </a:r>
            <a:r>
              <a:rPr lang="it-IT" dirty="0"/>
              <a:t>progettualità già avviate e delle potenzialità esistenti, </a:t>
            </a:r>
            <a:r>
              <a:rPr lang="it-IT" dirty="0" smtClean="0"/>
              <a:t>il </a:t>
            </a:r>
            <a:r>
              <a:rPr lang="it-IT" dirty="0"/>
              <a:t>Piano </a:t>
            </a:r>
            <a:r>
              <a:rPr lang="it-IT" dirty="0" smtClean="0"/>
              <a:t>viene organizzato in quattro </a:t>
            </a:r>
            <a:r>
              <a:rPr lang="it-IT" dirty="0"/>
              <a:t>passaggi fondamentali: </a:t>
            </a:r>
            <a:r>
              <a:rPr lang="it-IT" dirty="0" smtClean="0"/>
              <a:t>strumenti</a:t>
            </a:r>
            <a:r>
              <a:rPr lang="it-IT" dirty="0"/>
              <a:t>, </a:t>
            </a:r>
            <a:r>
              <a:rPr lang="it-IT" dirty="0" smtClean="0"/>
              <a:t>competenze e </a:t>
            </a:r>
            <a:r>
              <a:rPr lang="it-IT" dirty="0"/>
              <a:t>contenuti, </a:t>
            </a:r>
            <a:r>
              <a:rPr lang="it-IT" dirty="0" smtClean="0"/>
              <a:t>formazione</a:t>
            </a:r>
            <a:r>
              <a:rPr lang="it-IT" dirty="0"/>
              <a:t>, </a:t>
            </a:r>
            <a:r>
              <a:rPr lang="it-IT" dirty="0" smtClean="0"/>
              <a:t>accompagnamento</a:t>
            </a:r>
            <a:r>
              <a:rPr lang="it-IT" dirty="0"/>
              <a:t>. 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Per </a:t>
            </a:r>
            <a:r>
              <a:rPr lang="it-IT" dirty="0"/>
              <a:t>ognuno </a:t>
            </a:r>
            <a:r>
              <a:rPr lang="it-IT" dirty="0" smtClean="0"/>
              <a:t>vengono identificati obiettivi critici </a:t>
            </a:r>
            <a:r>
              <a:rPr lang="it-IT" dirty="0"/>
              <a:t>ma raggiungibili, collegati ad azioni </a:t>
            </a:r>
            <a:r>
              <a:rPr lang="it-IT" dirty="0" smtClean="0"/>
              <a:t>specifiche, </a:t>
            </a:r>
            <a:r>
              <a:rPr lang="it-IT" dirty="0"/>
              <a:t>in grado di consentire un miglioramento complessivo di tutto il sistema scolastico.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52892" y="1377686"/>
            <a:ext cx="8886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66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ORGANIZZAZIONE DEL PIANO</a:t>
            </a:r>
            <a:endParaRPr lang="it-IT" sz="4400" b="1" cap="none" spc="0" dirty="0">
              <a:ln w="66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698527"/>
      </p:ext>
    </p:extLst>
  </p:cSld>
  <p:clrMapOvr>
    <a:masterClrMapping/>
  </p:clrMapOvr>
  <p:transition spd="slow" advClick="0" advTm="5000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0148650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1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Risultati immagini per CHIAVE INGLESE SIMBOLO NER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449" y="852107"/>
            <a:ext cx="822292" cy="822292"/>
          </a:xfrm>
          <a:prstGeom prst="rect">
            <a:avLst/>
          </a:prstGeom>
          <a:solidFill>
            <a:schemeClr val="accent2"/>
          </a:solidFill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640196058"/>
              </p:ext>
            </p:extLst>
          </p:nvPr>
        </p:nvGraphicFramePr>
        <p:xfrm>
          <a:off x="2186745" y="1983545"/>
          <a:ext cx="7288448" cy="371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024554" y="843402"/>
            <a:ext cx="6274191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STRUMENTI</a:t>
            </a:r>
            <a:endParaRPr lang="it-IT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922362"/>
      </p:ext>
    </p:extLst>
  </p:cSld>
  <p:clrMapOvr>
    <a:masterClrMapping/>
  </p:clrMapOvr>
  <p:transition spd="slow" advClick="0" advTm="5000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5890" y="1343741"/>
            <a:ext cx="8445573" cy="576262"/>
          </a:xfrm>
        </p:spPr>
        <p:txBody>
          <a:bodyPr/>
          <a:lstStyle/>
          <a:p>
            <a:pPr algn="ctr"/>
            <a:r>
              <a:rPr lang="it-IT" dirty="0" smtClean="0"/>
              <a:t>CONDIZIONI DI ACCESSO</a:t>
            </a:r>
            <a:endParaRPr lang="it-IT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877" t="20928" r="36360" b="38196"/>
          <a:stretch/>
        </p:blipFill>
        <p:spPr>
          <a:xfrm>
            <a:off x="1029459" y="1034450"/>
            <a:ext cx="1192861" cy="953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asellaDiTesto 14"/>
          <p:cNvSpPr txBox="1"/>
          <p:nvPr/>
        </p:nvSpPr>
        <p:spPr>
          <a:xfrm>
            <a:off x="1468064" y="3008256"/>
            <a:ext cx="382641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accent1"/>
                </a:solidFill>
              </a:rPr>
              <a:t>OBIETTIVI</a:t>
            </a:r>
            <a:r>
              <a:rPr lang="it-IT" sz="2800" dirty="0">
                <a:solidFill>
                  <a:schemeClr val="accent1"/>
                </a:solidFill>
              </a:rPr>
              <a:t> </a:t>
            </a:r>
          </a:p>
          <a:p>
            <a:r>
              <a:rPr lang="it-IT" dirty="0" smtClean="0"/>
              <a:t>- Fornire </a:t>
            </a:r>
            <a:r>
              <a:rPr lang="it-IT" dirty="0"/>
              <a:t>a tutte le scuole le condizioni per l’accesso alla società </a:t>
            </a:r>
            <a:r>
              <a:rPr lang="it-IT" dirty="0" smtClean="0"/>
              <a:t>dell’informazione. </a:t>
            </a:r>
          </a:p>
          <a:p>
            <a:r>
              <a:rPr lang="it-IT" dirty="0" smtClean="0"/>
              <a:t>- Fare </a:t>
            </a:r>
            <a:r>
              <a:rPr lang="it-IT" dirty="0"/>
              <a:t>in modo che il “Diritto a Internet” diventi una realtà, a partire dalla </a:t>
            </a:r>
            <a:r>
              <a:rPr lang="it-IT" dirty="0" smtClean="0"/>
              <a:t>scuola. </a:t>
            </a:r>
          </a:p>
          <a:p>
            <a:r>
              <a:rPr lang="it-IT" dirty="0" smtClean="0"/>
              <a:t>- Coprire </a:t>
            </a:r>
            <a:r>
              <a:rPr lang="it-IT" dirty="0"/>
              <a:t>l’intera filiera dell’accesso digitale della scuola, per abilitare la didattica </a:t>
            </a:r>
            <a:r>
              <a:rPr lang="it-IT" dirty="0" smtClean="0"/>
              <a:t>digitale.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694212" y="3008256"/>
            <a:ext cx="38404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accent1"/>
                </a:solidFill>
              </a:rPr>
              <a:t>AZIONI</a:t>
            </a:r>
            <a:r>
              <a:rPr lang="it-IT" dirty="0"/>
              <a:t> </a:t>
            </a:r>
          </a:p>
          <a:p>
            <a:pPr algn="just"/>
            <a:r>
              <a:rPr lang="it-IT" b="1" dirty="0"/>
              <a:t>Azione #1</a:t>
            </a:r>
            <a:r>
              <a:rPr lang="it-IT" dirty="0"/>
              <a:t> - Fibra per banda ultra-larga alla porta di ogni scuola </a:t>
            </a:r>
          </a:p>
          <a:p>
            <a:pPr algn="just"/>
            <a:r>
              <a:rPr lang="it-IT" b="1" dirty="0"/>
              <a:t>Azione #2 </a:t>
            </a:r>
            <a:r>
              <a:rPr lang="it-IT" dirty="0"/>
              <a:t>- Cablaggio interno di tutti gli spazi delle scuole (LAN/W-</a:t>
            </a:r>
            <a:r>
              <a:rPr lang="it-IT" dirty="0" err="1"/>
              <a:t>Lan</a:t>
            </a:r>
            <a:r>
              <a:rPr lang="it-IT" dirty="0"/>
              <a:t>) </a:t>
            </a:r>
          </a:p>
          <a:p>
            <a:pPr algn="just"/>
            <a:r>
              <a:rPr lang="it-IT" b="1" dirty="0"/>
              <a:t>Azione #3</a:t>
            </a:r>
            <a:r>
              <a:rPr lang="it-IT" dirty="0"/>
              <a:t> - Canone di connettività: il diritto a Internet parte a scuola</a:t>
            </a:r>
          </a:p>
        </p:txBody>
      </p:sp>
    </p:spTree>
    <p:extLst>
      <p:ext uri="{BB962C8B-B14F-4D97-AF65-F5344CB8AC3E}">
        <p14:creationId xmlns:p14="http://schemas.microsoft.com/office/powerpoint/2010/main" val="10429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07036" y="1016213"/>
            <a:ext cx="8445573" cy="576262"/>
          </a:xfrm>
        </p:spPr>
        <p:txBody>
          <a:bodyPr/>
          <a:lstStyle/>
          <a:p>
            <a:pPr algn="ctr"/>
            <a:r>
              <a:rPr lang="it-IT" sz="2400" dirty="0" smtClean="0"/>
              <a:t>SPAZI E AMBIENTI PER L’APPRENDIMENTO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36449" t="22357" r="35115" b="38029"/>
          <a:stretch/>
        </p:blipFill>
        <p:spPr>
          <a:xfrm>
            <a:off x="850054" y="1001957"/>
            <a:ext cx="1322969" cy="103624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83479" y="2535009"/>
            <a:ext cx="526105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accent1"/>
                </a:solidFill>
              </a:rPr>
              <a:t>OBIETTIVI</a:t>
            </a:r>
            <a:r>
              <a:rPr lang="it-IT" b="1" dirty="0"/>
              <a:t> </a:t>
            </a:r>
            <a:endParaRPr lang="it-IT" b="1" dirty="0" smtClean="0"/>
          </a:p>
          <a:p>
            <a:pPr algn="just"/>
            <a:r>
              <a:rPr lang="it-IT" dirty="0" smtClean="0"/>
              <a:t>- </a:t>
            </a:r>
            <a:r>
              <a:rPr lang="it-IT" b="1" dirty="0" smtClean="0"/>
              <a:t>Potenziare</a:t>
            </a:r>
            <a:r>
              <a:rPr lang="it-IT" dirty="0" smtClean="0"/>
              <a:t> </a:t>
            </a:r>
            <a:r>
              <a:rPr lang="it-IT" dirty="0"/>
              <a:t>l’infrastrutturazione digitale della scuola con soluzioni “leggere”, sostenibili e </a:t>
            </a:r>
            <a:r>
              <a:rPr lang="it-IT" dirty="0" smtClean="0"/>
              <a:t>inclusive</a:t>
            </a:r>
          </a:p>
          <a:p>
            <a:pPr algn="just"/>
            <a:r>
              <a:rPr lang="it-IT" dirty="0" smtClean="0"/>
              <a:t>- </a:t>
            </a:r>
            <a:r>
              <a:rPr lang="it-IT" b="1" dirty="0" smtClean="0"/>
              <a:t>Trasformare</a:t>
            </a:r>
            <a:r>
              <a:rPr lang="it-IT" dirty="0" smtClean="0"/>
              <a:t> </a:t>
            </a:r>
            <a:r>
              <a:rPr lang="it-IT" dirty="0"/>
              <a:t>i laboratori scolastici in luoghi per l’incontro tra sapere e saper fare, ponendo al centro l’innovazione </a:t>
            </a:r>
            <a:endParaRPr lang="it-IT" dirty="0" smtClean="0"/>
          </a:p>
          <a:p>
            <a:pPr algn="just"/>
            <a:r>
              <a:rPr lang="it-IT" dirty="0" smtClean="0"/>
              <a:t>- </a:t>
            </a:r>
            <a:r>
              <a:rPr lang="it-IT" b="1" dirty="0" smtClean="0"/>
              <a:t>Passare</a:t>
            </a:r>
            <a:r>
              <a:rPr lang="it-IT" dirty="0" smtClean="0"/>
              <a:t> </a:t>
            </a:r>
            <a:r>
              <a:rPr lang="it-IT" dirty="0"/>
              <a:t>da didattica unicamente “trasmissiva” a didattica attiva, promuovendo ambienti digitali flessibili </a:t>
            </a:r>
            <a:endParaRPr lang="it-IT" dirty="0" smtClean="0"/>
          </a:p>
          <a:p>
            <a:pPr algn="just"/>
            <a:r>
              <a:rPr lang="it-IT" dirty="0" smtClean="0"/>
              <a:t>- </a:t>
            </a:r>
            <a:r>
              <a:rPr lang="it-IT" b="1" dirty="0" smtClean="0"/>
              <a:t>Allineare</a:t>
            </a:r>
            <a:r>
              <a:rPr lang="it-IT" dirty="0" smtClean="0"/>
              <a:t> </a:t>
            </a:r>
            <a:r>
              <a:rPr lang="it-IT" dirty="0"/>
              <a:t>l’edilizia scolastica con l’evoluzione della didattica </a:t>
            </a:r>
            <a:endParaRPr lang="it-IT" dirty="0" smtClean="0"/>
          </a:p>
          <a:p>
            <a:pPr algn="just"/>
            <a:r>
              <a:rPr lang="it-IT" dirty="0" smtClean="0"/>
              <a:t>- </a:t>
            </a:r>
            <a:r>
              <a:rPr lang="it-IT" b="1" dirty="0" smtClean="0"/>
              <a:t>Ripensare</a:t>
            </a:r>
            <a:r>
              <a:rPr lang="it-IT" dirty="0" smtClean="0"/>
              <a:t> </a:t>
            </a:r>
            <a:r>
              <a:rPr lang="it-IT" dirty="0"/>
              <a:t>la scuola come interfaccia educativa aperta al territorio, all’interno e oltre gli edifici scolastici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682155" y="2684432"/>
            <a:ext cx="4557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AZIONI</a:t>
            </a:r>
          </a:p>
          <a:p>
            <a:r>
              <a:rPr lang="it-IT" dirty="0" smtClean="0"/>
              <a:t> </a:t>
            </a:r>
            <a:r>
              <a:rPr lang="it-IT" b="1" dirty="0"/>
              <a:t>Azione #</a:t>
            </a:r>
            <a:r>
              <a:rPr lang="it-IT" b="1" dirty="0" smtClean="0"/>
              <a:t>4 </a:t>
            </a:r>
            <a:r>
              <a:rPr lang="it-IT" dirty="0"/>
              <a:t>- Ambienti per la didattica digitale </a:t>
            </a:r>
            <a:r>
              <a:rPr lang="it-IT" dirty="0" smtClean="0"/>
              <a:t>integrata</a:t>
            </a:r>
          </a:p>
          <a:p>
            <a:r>
              <a:rPr lang="it-IT" b="1" dirty="0" smtClean="0"/>
              <a:t>Azione </a:t>
            </a:r>
            <a:r>
              <a:rPr lang="it-IT" b="1" dirty="0"/>
              <a:t>#5 </a:t>
            </a:r>
            <a:r>
              <a:rPr lang="it-IT" dirty="0"/>
              <a:t>- Challenge </a:t>
            </a:r>
            <a:r>
              <a:rPr lang="it-IT" dirty="0" err="1"/>
              <a:t>Prize</a:t>
            </a:r>
            <a:r>
              <a:rPr lang="it-IT" dirty="0"/>
              <a:t> per la scuola digitale (</a:t>
            </a:r>
            <a:r>
              <a:rPr lang="it-IT" dirty="0" err="1"/>
              <a:t>Ideas</a:t>
            </a:r>
            <a:r>
              <a:rPr lang="it-IT" dirty="0"/>
              <a:t>’ Box) </a:t>
            </a:r>
            <a:endParaRPr lang="it-IT" dirty="0" smtClean="0"/>
          </a:p>
          <a:p>
            <a:r>
              <a:rPr lang="it-IT" b="1" dirty="0" smtClean="0"/>
              <a:t>Azione </a:t>
            </a:r>
            <a:r>
              <a:rPr lang="it-IT" b="1" dirty="0"/>
              <a:t>#6 </a:t>
            </a:r>
            <a:r>
              <a:rPr lang="it-IT" dirty="0"/>
              <a:t>- Linee guida per politiche attive di BYOD (</a:t>
            </a:r>
            <a:r>
              <a:rPr lang="it-IT" dirty="0" err="1"/>
              <a:t>Bring</a:t>
            </a:r>
            <a:r>
              <a:rPr lang="it-IT" dirty="0"/>
              <a:t> Your </a:t>
            </a:r>
            <a:r>
              <a:rPr lang="it-IT" dirty="0" err="1"/>
              <a:t>Own</a:t>
            </a:r>
            <a:r>
              <a:rPr lang="it-IT" dirty="0"/>
              <a:t> Device) </a:t>
            </a:r>
          </a:p>
          <a:p>
            <a:r>
              <a:rPr lang="it-IT" b="1" dirty="0" smtClean="0"/>
              <a:t>Azione </a:t>
            </a:r>
            <a:r>
              <a:rPr lang="it-IT" b="1" dirty="0"/>
              <a:t>#7 </a:t>
            </a:r>
            <a:r>
              <a:rPr lang="it-IT" dirty="0"/>
              <a:t>- Piano per </a:t>
            </a:r>
            <a:r>
              <a:rPr lang="it-IT" dirty="0" smtClean="0"/>
              <a:t>l’apprendimento pratico </a:t>
            </a:r>
            <a:r>
              <a:rPr lang="it-IT" b="1" dirty="0"/>
              <a:t>Sinergie</a:t>
            </a:r>
            <a:r>
              <a:rPr lang="it-IT" dirty="0"/>
              <a:t> – Edilizia Scolastica Innovativa</a:t>
            </a:r>
          </a:p>
        </p:txBody>
      </p:sp>
    </p:spTree>
    <p:extLst>
      <p:ext uri="{BB962C8B-B14F-4D97-AF65-F5344CB8AC3E}">
        <p14:creationId xmlns:p14="http://schemas.microsoft.com/office/powerpoint/2010/main" val="16835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IDENTITÀ DIGITALE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 smtClean="0"/>
              <a:t>AZIONI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27845" t="33715" r="54284" b="37231"/>
          <a:stretch/>
        </p:blipFill>
        <p:spPr>
          <a:xfrm>
            <a:off x="980484" y="982132"/>
            <a:ext cx="1109573" cy="101424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1295400" y="3234795"/>
            <a:ext cx="4580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- </a:t>
            </a:r>
            <a:r>
              <a:rPr lang="it-IT" b="1" dirty="0" smtClean="0"/>
              <a:t>Associare</a:t>
            </a:r>
            <a:r>
              <a:rPr lang="it-IT" dirty="0" smtClean="0"/>
              <a:t> </a:t>
            </a:r>
            <a:r>
              <a:rPr lang="it-IT" dirty="0"/>
              <a:t>un profilo digitale (unico) ad ogni persona nella scuola, in coerenza con sistema pubblico integrato per la gestione dell’identità digitale (SPID) </a:t>
            </a:r>
            <a:endParaRPr lang="it-IT" dirty="0" smtClean="0"/>
          </a:p>
          <a:p>
            <a:pPr algn="just"/>
            <a:r>
              <a:rPr lang="it-IT" dirty="0" smtClean="0"/>
              <a:t>- </a:t>
            </a:r>
            <a:r>
              <a:rPr lang="it-IT" b="1" dirty="0" smtClean="0"/>
              <a:t>Ridurre</a:t>
            </a:r>
            <a:r>
              <a:rPr lang="it-IT" dirty="0" smtClean="0"/>
              <a:t> </a:t>
            </a:r>
            <a:r>
              <a:rPr lang="it-IT" dirty="0"/>
              <a:t>la complessità nell’accesso ai servizi digitali MIUR </a:t>
            </a:r>
            <a:endParaRPr lang="it-IT" dirty="0" smtClean="0"/>
          </a:p>
          <a:p>
            <a:pPr algn="just"/>
            <a:r>
              <a:rPr lang="it-IT" dirty="0" smtClean="0"/>
              <a:t>- </a:t>
            </a:r>
            <a:r>
              <a:rPr lang="it-IT" b="1" dirty="0" smtClean="0"/>
              <a:t>Associare</a:t>
            </a:r>
            <a:r>
              <a:rPr lang="it-IT" dirty="0" smtClean="0"/>
              <a:t> </a:t>
            </a:r>
            <a:r>
              <a:rPr lang="it-IT" dirty="0"/>
              <a:t>il profilo digitale di docenti e studenti a servizi e applicazioni semplici ed efficaci, in coerenza con le politiche del Governo sul miglioramento dei servizi digitali al cittadino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249340" y="3234795"/>
            <a:ext cx="4580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- Azione </a:t>
            </a:r>
            <a:r>
              <a:rPr lang="it-IT" b="1" dirty="0"/>
              <a:t>#8</a:t>
            </a:r>
            <a:r>
              <a:rPr lang="it-IT" dirty="0"/>
              <a:t> - Sistema di Autenticazione unica (Single-</a:t>
            </a:r>
            <a:r>
              <a:rPr lang="it-IT" dirty="0" err="1"/>
              <a:t>Sign</a:t>
            </a:r>
            <a:r>
              <a:rPr lang="it-IT" dirty="0"/>
              <a:t>-On) </a:t>
            </a:r>
            <a:endParaRPr lang="it-IT" dirty="0" smtClean="0"/>
          </a:p>
          <a:p>
            <a:pPr algn="just"/>
            <a:r>
              <a:rPr lang="it-IT" b="1" dirty="0" smtClean="0"/>
              <a:t>- Azione #9</a:t>
            </a:r>
            <a:r>
              <a:rPr lang="it-IT" dirty="0" smtClean="0"/>
              <a:t> </a:t>
            </a:r>
            <a:r>
              <a:rPr lang="it-IT" dirty="0"/>
              <a:t>- Un profilo digitale per ogni </a:t>
            </a:r>
            <a:r>
              <a:rPr lang="it-IT" dirty="0" smtClean="0"/>
              <a:t>studente. Al profilo digitale viene associato anche il curriculum delle esperienze formative maturate durante il percorso scolastico.</a:t>
            </a:r>
          </a:p>
          <a:p>
            <a:pPr algn="just"/>
            <a:r>
              <a:rPr lang="it-IT" b="1" dirty="0" smtClean="0"/>
              <a:t>- Azione </a:t>
            </a:r>
            <a:r>
              <a:rPr lang="it-IT" b="1" dirty="0"/>
              <a:t>#10 </a:t>
            </a:r>
            <a:r>
              <a:rPr lang="it-IT" dirty="0"/>
              <a:t>- Un profilo digitale per ogni </a:t>
            </a:r>
            <a:r>
              <a:rPr lang="it-IT" dirty="0" smtClean="0"/>
              <a:t>docente (carta del docente) che deve contenere informazioni amministrative e il bagaglio di formazione.</a:t>
            </a:r>
          </a:p>
        </p:txBody>
      </p:sp>
    </p:spTree>
    <p:extLst>
      <p:ext uri="{BB962C8B-B14F-4D97-AF65-F5344CB8AC3E}">
        <p14:creationId xmlns:p14="http://schemas.microsoft.com/office/powerpoint/2010/main" val="13382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AMMINISTRAZIONE DIGITALE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10789" y="2450374"/>
            <a:ext cx="4718304" cy="497885"/>
          </a:xfrm>
        </p:spPr>
        <p:txBody>
          <a:bodyPr/>
          <a:lstStyle/>
          <a:p>
            <a:pPr algn="ctr"/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8294" y="2534194"/>
            <a:ext cx="4718304" cy="418012"/>
          </a:xfrm>
        </p:spPr>
        <p:txBody>
          <a:bodyPr/>
          <a:lstStyle/>
          <a:p>
            <a:pPr algn="ctr"/>
            <a:r>
              <a:rPr lang="it-IT" dirty="0" smtClean="0"/>
              <a:t>AZIONI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26240" t="18702" r="44043" b="40268"/>
          <a:stretch/>
        </p:blipFill>
        <p:spPr>
          <a:xfrm>
            <a:off x="927123" y="873489"/>
            <a:ext cx="1319688" cy="10244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1410788" y="2948259"/>
            <a:ext cx="47675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 smtClean="0"/>
              <a:t>Completare</a:t>
            </a:r>
            <a:r>
              <a:rPr lang="it-IT" dirty="0" smtClean="0"/>
              <a:t> </a:t>
            </a:r>
            <a:r>
              <a:rPr lang="it-IT" dirty="0"/>
              <a:t>la digitalizzazione dell’amministrazione scolastica e della didattica e diminuire i processi che utilizzano solo </a:t>
            </a:r>
            <a:r>
              <a:rPr lang="it-IT" dirty="0" smtClean="0"/>
              <a:t>carta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Potenziare</a:t>
            </a:r>
            <a:r>
              <a:rPr lang="it-IT" dirty="0" smtClean="0"/>
              <a:t> </a:t>
            </a:r>
            <a:r>
              <a:rPr lang="it-IT" dirty="0"/>
              <a:t>i servizi digitali </a:t>
            </a:r>
            <a:r>
              <a:rPr lang="it-IT" dirty="0" smtClean="0"/>
              <a:t>scuola-        famiglia - studente 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Aprire</a:t>
            </a:r>
            <a:r>
              <a:rPr lang="it-IT" dirty="0" smtClean="0"/>
              <a:t> </a:t>
            </a:r>
            <a:r>
              <a:rPr lang="it-IT" dirty="0"/>
              <a:t>i dati e servizi della scuola a cittadini e imprese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468290" y="2791505"/>
            <a:ext cx="4896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b="1" dirty="0"/>
              <a:t>Azione #11 </a:t>
            </a:r>
            <a:r>
              <a:rPr lang="it-IT" dirty="0"/>
              <a:t>- Digitalizzazione amministrativa della scuola </a:t>
            </a:r>
            <a:r>
              <a:rPr lang="it-IT" dirty="0" smtClean="0"/>
              <a:t>(</a:t>
            </a:r>
            <a:r>
              <a:rPr lang="it-IT" dirty="0"/>
              <a:t>Snellimento degli amministrativi scolastici – miglioramento servizi utenti – miglioramento gestione </a:t>
            </a:r>
            <a:r>
              <a:rPr lang="it-IT" dirty="0" smtClean="0"/>
              <a:t>scolastica).</a:t>
            </a:r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Azione #12 </a:t>
            </a:r>
            <a:r>
              <a:rPr lang="it-IT" dirty="0" smtClean="0"/>
              <a:t>- </a:t>
            </a:r>
            <a:r>
              <a:rPr lang="it-IT" dirty="0"/>
              <a:t>Registro elettronico </a:t>
            </a:r>
            <a:r>
              <a:rPr lang="it-IT" dirty="0" smtClean="0"/>
              <a:t>(Fatturazione </a:t>
            </a:r>
            <a:r>
              <a:rPr lang="it-IT" dirty="0"/>
              <a:t>e pagamenti elettronici – dematerializzazione dei contratti del </a:t>
            </a:r>
            <a:r>
              <a:rPr lang="it-IT" dirty="0" smtClean="0"/>
              <a:t>personale).</a:t>
            </a:r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Azione </a:t>
            </a:r>
            <a:r>
              <a:rPr lang="it-IT" b="1" dirty="0"/>
              <a:t>#13 </a:t>
            </a:r>
            <a:r>
              <a:rPr lang="it-IT" dirty="0"/>
              <a:t>- Strategia “Dati della scuola</a:t>
            </a:r>
            <a:r>
              <a:rPr lang="it-IT" dirty="0" smtClean="0"/>
              <a:t>”          (pubblicazione </a:t>
            </a:r>
            <a:r>
              <a:rPr lang="it-IT" dirty="0"/>
              <a:t>dei dati della scuola sul </a:t>
            </a:r>
            <a:r>
              <a:rPr lang="it-IT" dirty="0" smtClean="0"/>
              <a:t>sito-      adozione </a:t>
            </a:r>
            <a:r>
              <a:rPr lang="it-IT" dirty="0"/>
              <a:t>registro elettronico in tutte le classi della </a:t>
            </a:r>
            <a:r>
              <a:rPr lang="it-IT" dirty="0" smtClean="0"/>
              <a:t>primaria).</a:t>
            </a:r>
            <a:endParaRPr lang="it-IT" dirty="0"/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760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 txBox="1">
            <a:spLocks/>
          </p:cNvSpPr>
          <p:nvPr/>
        </p:nvSpPr>
        <p:spPr>
          <a:xfrm>
            <a:off x="2405575" y="944440"/>
            <a:ext cx="7069617" cy="576262"/>
          </a:xfrm>
          <a:prstGeom prst="rect">
            <a:avLst/>
          </a:prstGeom>
          <a:ln>
            <a:noFill/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COMPETENZE E CONTENUTI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84198198"/>
              </p:ext>
            </p:extLst>
          </p:nvPr>
        </p:nvGraphicFramePr>
        <p:xfrm>
          <a:off x="2186745" y="1983545"/>
          <a:ext cx="7153198" cy="256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 descr="Immagine correlata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b="3003"/>
          <a:stretch/>
        </p:blipFill>
        <p:spPr bwMode="auto">
          <a:xfrm>
            <a:off x="10191150" y="741097"/>
            <a:ext cx="1003719" cy="9472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5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34719" t="25521" r="59118" b="65913"/>
          <a:stretch/>
        </p:blipFill>
        <p:spPr>
          <a:xfrm>
            <a:off x="925850" y="1005433"/>
            <a:ext cx="1072767" cy="83829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888012" y="1424580"/>
            <a:ext cx="685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</a:rPr>
              <a:t>COMPETENZE DEGLI STUDENTI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323536" y="2428740"/>
            <a:ext cx="434574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OBIETTIVI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Definire</a:t>
            </a:r>
            <a:r>
              <a:rPr lang="it-IT" dirty="0" smtClean="0"/>
              <a:t> </a:t>
            </a:r>
            <a:r>
              <a:rPr lang="it-IT" dirty="0"/>
              <a:t>una matrice comune di competenze digitali che ogni studente deve sviluppare 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b="1" dirty="0" smtClean="0"/>
              <a:t>Sostenere</a:t>
            </a:r>
            <a:r>
              <a:rPr lang="it-IT" dirty="0" smtClean="0"/>
              <a:t> </a:t>
            </a:r>
            <a:r>
              <a:rPr lang="it-IT" dirty="0"/>
              <a:t>i docenti nel ruolo di facilitatori di percorsi didattici innovativi, definendo con loro strategie didattiche per potenziare le competenze chiave 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b="1" dirty="0" smtClean="0"/>
              <a:t>Coinvolgere</a:t>
            </a:r>
            <a:r>
              <a:rPr lang="it-IT" dirty="0" smtClean="0"/>
              <a:t> </a:t>
            </a:r>
            <a:r>
              <a:rPr lang="it-IT" dirty="0"/>
              <a:t>gli studenti attraverso format didattici innovativi e ‘a obiettivo</a:t>
            </a:r>
            <a:r>
              <a:rPr lang="it-IT" dirty="0" smtClean="0"/>
              <a:t>’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Innovare</a:t>
            </a:r>
            <a:r>
              <a:rPr lang="it-IT" dirty="0" smtClean="0"/>
              <a:t> </a:t>
            </a:r>
            <a:r>
              <a:rPr lang="it-IT" dirty="0"/>
              <a:t>i curricoli scolastici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645536" y="2428740"/>
            <a:ext cx="45186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AZIONI</a:t>
            </a:r>
          </a:p>
          <a:p>
            <a:r>
              <a:rPr lang="it-IT" b="1" dirty="0"/>
              <a:t>Azione #14 </a:t>
            </a:r>
            <a:r>
              <a:rPr lang="it-IT" dirty="0"/>
              <a:t>- Un </a:t>
            </a:r>
            <a:r>
              <a:rPr lang="it-IT" dirty="0" err="1"/>
              <a:t>framework</a:t>
            </a:r>
            <a:r>
              <a:rPr lang="it-IT" dirty="0"/>
              <a:t> comune per le competenze digitali degli studenti </a:t>
            </a:r>
            <a:endParaRPr lang="it-IT" dirty="0" smtClean="0"/>
          </a:p>
          <a:p>
            <a:r>
              <a:rPr lang="it-IT" b="1" dirty="0" smtClean="0"/>
              <a:t>Azione </a:t>
            </a:r>
            <a:r>
              <a:rPr lang="it-IT" b="1" dirty="0"/>
              <a:t>#15 </a:t>
            </a:r>
            <a:r>
              <a:rPr lang="it-IT" dirty="0"/>
              <a:t>- Scenari innovativi per lo sviluppo di competenze digitali applicate </a:t>
            </a:r>
            <a:endParaRPr lang="it-IT" dirty="0" smtClean="0"/>
          </a:p>
          <a:p>
            <a:r>
              <a:rPr lang="it-IT" b="1" dirty="0" smtClean="0"/>
              <a:t>Azione </a:t>
            </a:r>
            <a:r>
              <a:rPr lang="it-IT" b="1" dirty="0"/>
              <a:t>#16 </a:t>
            </a:r>
            <a:r>
              <a:rPr lang="it-IT" dirty="0"/>
              <a:t>- Una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unit</a:t>
            </a:r>
            <a:r>
              <a:rPr lang="it-IT" dirty="0"/>
              <a:t> per le Competenze del 21mo secolo </a:t>
            </a:r>
            <a:endParaRPr lang="it-IT" dirty="0" smtClean="0"/>
          </a:p>
          <a:p>
            <a:r>
              <a:rPr lang="it-IT" b="1" dirty="0" smtClean="0"/>
              <a:t>Azione </a:t>
            </a:r>
            <a:r>
              <a:rPr lang="it-IT" b="1" dirty="0"/>
              <a:t>#17 </a:t>
            </a:r>
            <a:r>
              <a:rPr lang="it-IT" dirty="0"/>
              <a:t>- Portare il pensiero computazionale a tutta la  scuola primaria </a:t>
            </a:r>
            <a:endParaRPr lang="it-IT" dirty="0" smtClean="0"/>
          </a:p>
          <a:p>
            <a:r>
              <a:rPr lang="it-IT" b="1" dirty="0" smtClean="0"/>
              <a:t>Azione </a:t>
            </a:r>
            <a:r>
              <a:rPr lang="it-IT" b="1" dirty="0"/>
              <a:t>#18 </a:t>
            </a:r>
            <a:r>
              <a:rPr lang="it-IT" dirty="0"/>
              <a:t>- Aggiornare il curricolo di “Tecnologia” alla scuola secondaria di primo grado</a:t>
            </a:r>
          </a:p>
        </p:txBody>
      </p:sp>
    </p:spTree>
    <p:extLst>
      <p:ext uri="{BB962C8B-B14F-4D97-AF65-F5344CB8AC3E}">
        <p14:creationId xmlns:p14="http://schemas.microsoft.com/office/powerpoint/2010/main" val="197651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E83A8E61-D465-4A0E-8BBE-030714E6E8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8" t="9785" r="37168" b="10209"/>
          <a:stretch/>
        </p:blipFill>
        <p:spPr>
          <a:xfrm>
            <a:off x="8278836" y="1406769"/>
            <a:ext cx="2141365" cy="2995413"/>
          </a:xfrm>
          <a:ln w="76200">
            <a:solidFill>
              <a:schemeClr val="accent5"/>
            </a:solidFill>
          </a:ln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1F87B8-7DA3-4D60-A3E7-BB4F07CDC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1524" y="2066711"/>
            <a:ext cx="6333257" cy="36307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dirty="0"/>
              <a:t>Il Piano Nazionale Scuola Digitale (PNSD) è il documento di indirizzo del Ministero dell’Istruzione, dell’Università e della Ricerca per il lancio di una strategia complessiva di innovazione della scuola italiana e per un nuovo posizionamento del suo sistema educativo nell’era digitale</a:t>
            </a:r>
            <a:r>
              <a:rPr lang="it-IT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610891" y="869063"/>
            <a:ext cx="5610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IL</a:t>
            </a:r>
            <a:r>
              <a:rPr lang="it-IT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</a:t>
            </a:r>
            <a:r>
              <a:rPr lang="it-IT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DOCUMENTO</a:t>
            </a:r>
            <a:endParaRPr lang="it-IT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23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23537" y="757871"/>
            <a:ext cx="9601196" cy="870700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DIGITALE, IMPRENDITORIALITÀ E LAVORO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5482" y="1852832"/>
            <a:ext cx="2221523" cy="576262"/>
          </a:xfrm>
        </p:spPr>
        <p:txBody>
          <a:bodyPr/>
          <a:lstStyle/>
          <a:p>
            <a:r>
              <a:rPr lang="it-IT" sz="2400" dirty="0" smtClean="0"/>
              <a:t>OBIETTIVI</a:t>
            </a:r>
            <a:endParaRPr lang="it-IT" sz="24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097002" y="1852832"/>
            <a:ext cx="1823847" cy="576262"/>
          </a:xfrm>
        </p:spPr>
        <p:txBody>
          <a:bodyPr/>
          <a:lstStyle/>
          <a:p>
            <a:r>
              <a:rPr lang="it-IT" sz="2400" dirty="0" smtClean="0"/>
              <a:t>AZIONI</a:t>
            </a:r>
            <a:endParaRPr lang="it-IT" sz="2400" dirty="0"/>
          </a:p>
        </p:txBody>
      </p:sp>
      <p:pic>
        <p:nvPicPr>
          <p:cNvPr id="1030" name="Picture 6" descr="Immagine correlata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7305" r="16659" b="21369"/>
          <a:stretch/>
        </p:blipFill>
        <p:spPr bwMode="auto">
          <a:xfrm>
            <a:off x="886264" y="757870"/>
            <a:ext cx="929473" cy="10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86264" y="2361429"/>
            <a:ext cx="47408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b="1" dirty="0" smtClean="0"/>
              <a:t>Colmare</a:t>
            </a:r>
            <a:r>
              <a:rPr lang="it-IT" dirty="0" smtClean="0"/>
              <a:t> </a:t>
            </a:r>
            <a:r>
              <a:rPr lang="it-IT" dirty="0"/>
              <a:t>il divario digitale, sia in termini di competenze che occupazioni, che caratterizza particolarmente il nostro Paese </a:t>
            </a:r>
            <a:endParaRPr lang="it-IT" dirty="0" smtClean="0"/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Promuovere</a:t>
            </a:r>
            <a:r>
              <a:rPr lang="it-IT" dirty="0" smtClean="0"/>
              <a:t> </a:t>
            </a:r>
            <a:r>
              <a:rPr lang="it-IT" dirty="0"/>
              <a:t>carriere in ambito “STEAM” (Science, Technology, </a:t>
            </a:r>
            <a:r>
              <a:rPr lang="it-IT" dirty="0" err="1"/>
              <a:t>Engineering</a:t>
            </a:r>
            <a:r>
              <a:rPr lang="it-IT" dirty="0"/>
              <a:t>, </a:t>
            </a:r>
            <a:r>
              <a:rPr lang="it-IT" dirty="0" err="1"/>
              <a:t>Arts</a:t>
            </a:r>
            <a:r>
              <a:rPr lang="it-IT" dirty="0"/>
              <a:t> &amp; </a:t>
            </a:r>
            <a:r>
              <a:rPr lang="it-IT" dirty="0" err="1"/>
              <a:t>Maths</a:t>
            </a:r>
            <a:r>
              <a:rPr lang="it-IT" dirty="0"/>
              <a:t>) </a:t>
            </a:r>
            <a:endParaRPr lang="it-IT" dirty="0" smtClean="0"/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Valorizzare</a:t>
            </a:r>
            <a:r>
              <a:rPr lang="it-IT" dirty="0" smtClean="0"/>
              <a:t> </a:t>
            </a:r>
            <a:r>
              <a:rPr lang="it-IT" dirty="0"/>
              <a:t>il rapporto tra scuola e </a:t>
            </a:r>
            <a:r>
              <a:rPr lang="it-IT" dirty="0" smtClean="0"/>
              <a:t>lavoro</a:t>
            </a:r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Coinvolgere</a:t>
            </a:r>
            <a:r>
              <a:rPr lang="it-IT" dirty="0" smtClean="0"/>
              <a:t> </a:t>
            </a:r>
            <a:r>
              <a:rPr lang="it-IT" dirty="0"/>
              <a:t>gli studenti come leva di digitalizzazione delle imprese e come traino per le vocazioni dei territori </a:t>
            </a:r>
            <a:endParaRPr lang="it-IT" dirty="0" smtClean="0"/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Promuovere</a:t>
            </a:r>
            <a:r>
              <a:rPr lang="it-IT" dirty="0" smtClean="0"/>
              <a:t> </a:t>
            </a:r>
            <a:r>
              <a:rPr lang="it-IT" dirty="0"/>
              <a:t>la creatività, l’imprenditorialità e il protagonismo degli studenti nel quadro della valorizzazione delle competenze chiave e per la vita all’interno dei </a:t>
            </a:r>
            <a:r>
              <a:rPr lang="it-IT" dirty="0" err="1"/>
              <a:t>curricola</a:t>
            </a:r>
            <a:r>
              <a:rPr lang="it-IT" dirty="0"/>
              <a:t> scolastici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44178" y="2361429"/>
            <a:ext cx="47408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Azione #19 </a:t>
            </a:r>
            <a:r>
              <a:rPr lang="it-IT" b="1" dirty="0" smtClean="0"/>
              <a:t>-</a:t>
            </a:r>
            <a:r>
              <a:rPr lang="it-IT" dirty="0" smtClean="0"/>
              <a:t> </a:t>
            </a:r>
            <a:r>
              <a:rPr lang="it-IT" dirty="0"/>
              <a:t>Un curricolo per l’imprenditorialità (</a:t>
            </a:r>
            <a:r>
              <a:rPr lang="it-IT" dirty="0" smtClean="0"/>
              <a:t>digitale) come capacità di tradurre idee progettuali in azioni grazie a creatività ed iniziativa (Percorsi di ingresso: scuola- lavoro per tutti. Percorsi competitivi: olimpiadi dell’imprenditorialità. Percorsi di accelerazione per studenti meritevoli).</a:t>
            </a:r>
          </a:p>
          <a:p>
            <a:pPr algn="just"/>
            <a:r>
              <a:rPr lang="it-IT" b="1" dirty="0" smtClean="0"/>
              <a:t>Azione </a:t>
            </a:r>
            <a:r>
              <a:rPr lang="it-IT" b="1" dirty="0"/>
              <a:t>#20 </a:t>
            </a:r>
            <a:r>
              <a:rPr lang="it-IT" dirty="0"/>
              <a:t>- </a:t>
            </a:r>
            <a:r>
              <a:rPr lang="it-IT" dirty="0" err="1"/>
              <a:t>Girls</a:t>
            </a:r>
            <a:r>
              <a:rPr lang="it-IT" dirty="0"/>
              <a:t> in </a:t>
            </a:r>
            <a:r>
              <a:rPr lang="it-IT" dirty="0" err="1"/>
              <a:t>Tech</a:t>
            </a:r>
            <a:r>
              <a:rPr lang="it-IT" dirty="0"/>
              <a:t> &amp; Science </a:t>
            </a:r>
            <a:r>
              <a:rPr lang="it-IT" dirty="0" smtClean="0"/>
              <a:t>(STEM- Scienze, Tecnologia, Ingegneria, Matematica)</a:t>
            </a:r>
          </a:p>
          <a:p>
            <a:pPr algn="just"/>
            <a:r>
              <a:rPr lang="it-IT" b="1" dirty="0" smtClean="0"/>
              <a:t>Azione </a:t>
            </a:r>
            <a:r>
              <a:rPr lang="it-IT" b="1" dirty="0"/>
              <a:t>#21 </a:t>
            </a:r>
            <a:r>
              <a:rPr lang="it-IT" dirty="0"/>
              <a:t>- Piano Carriere </a:t>
            </a:r>
            <a:r>
              <a:rPr lang="it-IT" dirty="0" smtClean="0"/>
              <a:t>Digitali (percorsi secondaria/Università per massimizzare competenze e motivare)</a:t>
            </a:r>
          </a:p>
          <a:p>
            <a:pPr algn="just"/>
            <a:r>
              <a:rPr lang="it-IT" dirty="0" smtClean="0"/>
              <a:t>Sinergie </a:t>
            </a:r>
            <a:r>
              <a:rPr lang="it-IT" dirty="0"/>
              <a:t>- Alternanza Scuola-Lavoro per l’impresa digitale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23341890"/>
      </p:ext>
    </p:extLst>
  </p:cSld>
  <p:clrMapOvr>
    <a:masterClrMapping/>
  </p:clrMapOvr>
  <p:transition spd="slow" advClick="0" advTm="5000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CONTENUTI DIGITALI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2" y="2472266"/>
            <a:ext cx="2812366" cy="576262"/>
          </a:xfrm>
        </p:spPr>
        <p:txBody>
          <a:bodyPr/>
          <a:lstStyle/>
          <a:p>
            <a:r>
              <a:rPr lang="it-IT" sz="2400" dirty="0" smtClean="0"/>
              <a:t>OBIETTIVI</a:t>
            </a:r>
            <a:endParaRPr lang="it-IT" sz="24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8294" y="2472266"/>
            <a:ext cx="4718304" cy="576262"/>
          </a:xfrm>
        </p:spPr>
        <p:txBody>
          <a:bodyPr/>
          <a:lstStyle/>
          <a:p>
            <a:r>
              <a:rPr lang="it-IT" sz="2400" dirty="0" smtClean="0"/>
              <a:t>CONTENUTI</a:t>
            </a:r>
            <a:endParaRPr lang="it-IT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35800" t="23958" r="36954" b="35144"/>
          <a:stretch/>
        </p:blipFill>
        <p:spPr>
          <a:xfrm>
            <a:off x="1118382" y="982133"/>
            <a:ext cx="1189007" cy="100342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98806" y="2946664"/>
            <a:ext cx="45438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 smtClean="0"/>
              <a:t>Incentivare</a:t>
            </a:r>
            <a:r>
              <a:rPr lang="it-IT" dirty="0" smtClean="0"/>
              <a:t> </a:t>
            </a:r>
            <a:r>
              <a:rPr lang="it-IT" dirty="0"/>
              <a:t>il generale utilizzo di contenuti digitali di qualità, in tutte le loro forme, in attuazione del Decreto ministeriale sui Libri Digitali 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b="1" dirty="0" smtClean="0"/>
              <a:t>Promuovere</a:t>
            </a:r>
            <a:r>
              <a:rPr lang="it-IT" dirty="0" smtClean="0"/>
              <a:t> </a:t>
            </a:r>
            <a:r>
              <a:rPr lang="it-IT" dirty="0"/>
              <a:t>innovazione, diversità e condivisione di contenuti didattici e opere digitali 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b="1" dirty="0" smtClean="0"/>
              <a:t>Bilanciare</a:t>
            </a:r>
            <a:r>
              <a:rPr lang="it-IT" dirty="0" smtClean="0"/>
              <a:t> </a:t>
            </a:r>
            <a:r>
              <a:rPr lang="it-IT" dirty="0"/>
              <a:t>qualità e apertura nella produzione di contenuti didattici, nel rispetto degli interessi di scuole, autori e settore privato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096000" y="3048528"/>
            <a:ext cx="4543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Azione #22 </a:t>
            </a:r>
            <a:r>
              <a:rPr lang="it-IT" dirty="0"/>
              <a:t>- Standard minimi e interoperabilità degli ambienti on line per la didattica 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Azione #</a:t>
            </a:r>
            <a:r>
              <a:rPr lang="it-IT" b="1" dirty="0"/>
              <a:t>23 </a:t>
            </a:r>
            <a:r>
              <a:rPr lang="it-IT" dirty="0"/>
              <a:t>- Promozione delle Risorse Educative Aperte (OER) e linee guida su autoproduzione dei contenuti </a:t>
            </a:r>
            <a:r>
              <a:rPr lang="it-IT" dirty="0" smtClean="0"/>
              <a:t>didattici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Azione #24 </a:t>
            </a:r>
            <a:r>
              <a:rPr lang="it-IT" dirty="0"/>
              <a:t>- Biblioteche Scolastiche come ambienti di alfabetizzazione all’uso delle risorse informative digitali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9589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 txBox="1">
            <a:spLocks/>
          </p:cNvSpPr>
          <p:nvPr/>
        </p:nvSpPr>
        <p:spPr>
          <a:xfrm>
            <a:off x="2405575" y="944440"/>
            <a:ext cx="7069617" cy="115164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FORMAZIONE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151315678"/>
              </p:ext>
            </p:extLst>
          </p:nvPr>
        </p:nvGraphicFramePr>
        <p:xfrm>
          <a:off x="2029992" y="2625636"/>
          <a:ext cx="7336077" cy="78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2" descr="Immagine correlata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2" t="7579" r="20893" b="4536"/>
          <a:stretch/>
        </p:blipFill>
        <p:spPr bwMode="auto">
          <a:xfrm>
            <a:off x="10228873" y="1003212"/>
            <a:ext cx="835367" cy="125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09801" y="1107506"/>
            <a:ext cx="6051370" cy="928379"/>
          </a:xfrm>
        </p:spPr>
        <p:txBody>
          <a:bodyPr/>
          <a:lstStyle/>
          <a:p>
            <a:r>
              <a:rPr lang="it-IT" dirty="0" smtClean="0"/>
              <a:t>FORMAZIONE DEL PERSONALE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34673" t="20240" r="35610" b="35268"/>
          <a:stretch/>
        </p:blipFill>
        <p:spPr>
          <a:xfrm>
            <a:off x="988624" y="970802"/>
            <a:ext cx="840176" cy="707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CasellaDiTesto 16"/>
          <p:cNvSpPr txBox="1"/>
          <p:nvPr/>
        </p:nvSpPr>
        <p:spPr>
          <a:xfrm>
            <a:off x="988624" y="2759934"/>
            <a:ext cx="45737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OBIETTIVI</a:t>
            </a:r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Rafforzare</a:t>
            </a:r>
            <a:r>
              <a:rPr lang="it-IT" dirty="0" smtClean="0"/>
              <a:t> </a:t>
            </a:r>
            <a:r>
              <a:rPr lang="it-IT" dirty="0"/>
              <a:t>la preparazione del personale in materia di competenze digitali, raggiungendo tutti gli attori della comunità scolastica </a:t>
            </a:r>
            <a:endParaRPr lang="it-IT" dirty="0" smtClean="0"/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Promuovere</a:t>
            </a:r>
            <a:r>
              <a:rPr lang="it-IT" dirty="0" smtClean="0"/>
              <a:t> </a:t>
            </a:r>
            <a:r>
              <a:rPr lang="it-IT" dirty="0"/>
              <a:t>il legame tra innovazione didattica e tecnologie digitali </a:t>
            </a:r>
            <a:endParaRPr lang="it-IT" dirty="0" smtClean="0"/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Sviluppare</a:t>
            </a:r>
            <a:r>
              <a:rPr lang="it-IT" dirty="0" smtClean="0"/>
              <a:t> </a:t>
            </a:r>
            <a:r>
              <a:rPr lang="it-IT" dirty="0"/>
              <a:t>standard efficaci, sostenibili e continui nel tempo per la formazione all’innovazione didattica </a:t>
            </a:r>
            <a:endParaRPr lang="it-IT" dirty="0" smtClean="0"/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Rafforzare</a:t>
            </a:r>
            <a:r>
              <a:rPr lang="it-IT" dirty="0" smtClean="0"/>
              <a:t> </a:t>
            </a:r>
            <a:r>
              <a:rPr lang="it-IT" dirty="0"/>
              <a:t>la formazione all’innovazione didattica a tutti i livelli (iniziale, in ingresso, in servizio</a:t>
            </a:r>
            <a:r>
              <a:rPr lang="it-IT" dirty="0" smtClean="0"/>
              <a:t>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335486" y="2821577"/>
            <a:ext cx="47548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AZIONI</a:t>
            </a:r>
          </a:p>
          <a:p>
            <a:r>
              <a:rPr lang="it-IT" b="1" dirty="0"/>
              <a:t>Azione #</a:t>
            </a:r>
            <a:r>
              <a:rPr lang="it-IT" b="1" dirty="0" smtClean="0"/>
              <a:t>25 </a:t>
            </a:r>
            <a:r>
              <a:rPr lang="it-IT" dirty="0" smtClean="0"/>
              <a:t>- Formazione </a:t>
            </a:r>
            <a:r>
              <a:rPr lang="it-IT" dirty="0"/>
              <a:t>in servizio per l’innovazione didattica e organizzativa </a:t>
            </a:r>
            <a:endParaRPr lang="it-IT" dirty="0" smtClean="0"/>
          </a:p>
          <a:p>
            <a:endParaRPr lang="it-IT" b="1" dirty="0" smtClean="0"/>
          </a:p>
          <a:p>
            <a:r>
              <a:rPr lang="it-IT" b="1" dirty="0" smtClean="0"/>
              <a:t>Azione </a:t>
            </a:r>
            <a:r>
              <a:rPr lang="it-IT" b="1" dirty="0"/>
              <a:t>#26 </a:t>
            </a:r>
            <a:r>
              <a:rPr lang="it-IT" dirty="0"/>
              <a:t>- Rafforzare la formazione iniziale sull’innovazione didattica </a:t>
            </a:r>
            <a:endParaRPr lang="it-IT" dirty="0" smtClean="0"/>
          </a:p>
          <a:p>
            <a:endParaRPr lang="it-IT" b="1" dirty="0" smtClean="0"/>
          </a:p>
          <a:p>
            <a:r>
              <a:rPr lang="it-IT" b="1" dirty="0" smtClean="0"/>
              <a:t>Azione </a:t>
            </a:r>
            <a:r>
              <a:rPr lang="it-IT" b="1" dirty="0"/>
              <a:t>#27 </a:t>
            </a:r>
            <a:r>
              <a:rPr lang="it-IT" dirty="0"/>
              <a:t>- Assistenza tecnica per le scuole del primo ciclo </a:t>
            </a:r>
            <a:endParaRPr lang="it-IT" dirty="0" smtClean="0"/>
          </a:p>
          <a:p>
            <a:r>
              <a:rPr lang="it-IT" dirty="0" smtClean="0"/>
              <a:t>Sinergie </a:t>
            </a:r>
            <a:r>
              <a:rPr lang="it-IT" dirty="0"/>
              <a:t>- La nuova formazione per i </a:t>
            </a:r>
            <a:r>
              <a:rPr lang="it-IT" dirty="0" smtClean="0"/>
              <a:t>neoassunti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4649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/>
          <p:cNvSpPr txBox="1">
            <a:spLocks/>
          </p:cNvSpPr>
          <p:nvPr/>
        </p:nvSpPr>
        <p:spPr>
          <a:xfrm>
            <a:off x="2809115" y="1008543"/>
            <a:ext cx="7069617" cy="5762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ACCOMPAGNAMENTO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0224720" y="953449"/>
            <a:ext cx="900271" cy="766372"/>
            <a:chOff x="9602931" y="2818602"/>
            <a:chExt cx="1039448" cy="963196"/>
          </a:xfrm>
        </p:grpSpPr>
        <p:pic>
          <p:nvPicPr>
            <p:cNvPr id="4" name="Picture 18" descr="Immagine correlata"/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t="13477" r="17826" b="13080"/>
            <a:stretch/>
          </p:blipFill>
          <p:spPr bwMode="auto">
            <a:xfrm>
              <a:off x="9602931" y="2818602"/>
              <a:ext cx="695909" cy="79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Risultati immagini per SIMBOLO INGRANAGGIO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1821">
              <a:off x="10092262" y="3231681"/>
              <a:ext cx="550117" cy="550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AutoShape 2" descr="data:image/png;base64,iVBORw0KGgoAAAANSUhEUgAAAu4AAAGlCAYAAAClanP4AAAgAElEQVR4XuydB5hW1bnv3+mV6YWhDL1IL1IUFQGlqCDSVIw9nhiJ5STX3BPjMcfkmNx7zslJYo5RbzyJ6BELKIigCIJ06b3XmYGhzAzTe73Pb5lNhnHK9+1v72++stbzzMMAe6/yrrX3/q93/d//G9BQGd4gPlSeeCpB1q0P/86IAgIC5N5775X4+Hi5cuWKrFq1SoqLi9t95PTr1ltvlaFDh0pJSYn85S9/kYYGn5qS79g4MDBQRo4cKR07dmx3++sOaAtoC2gLOGKB48ePy8mTJ33+/TxgwAC5+eabpUOHDrJixQo5duyYI+ax/Zpu3brJ3LlzpaioSHbt2iX79u2zfC6Mb3Fubq58+eWXCis4W6ZNmyZ9+vSRs2fPypo1a6SystLZKvT1brZAVFSU/PKXv5RJkyYJmCwvL09efPFF+eabb9zcE8eaC/AX4I45evToITNnzpTS0lL5+uuv5fTp05Y/+I6Z/dqrUlJS5K677pLY2FjZvXu3bNq0ySP6ZWYsjt4THR2twDsfBx4Uqwt1hoSESEJCvMTFxUlMTIxERUWq9kJCgq1uTtenLaAt4KMWwI9SWVlhCsR5m0mCg0Okc+dOEh4eIdXVVQp8ekLhfZ6WliZRUdFSV1cr589nq/5RqqqqBKBdUFAoly/nyIULF9T/A5jr6+sd7j7f3wcffFDdc+TIEdm4caNT99MQ35cf/OAHUlZWJlu3bpUDBw74/LfcYQN76IVgkVdffVXYsJ47d05qamokMTFRkpKS5JlnnpEtW7Z4XM99DrjPfyRJtu8IbdHQs2fPlvT0dDlx4oSsXr1aTVJ7l+DgYBk7dqzyuvP7+++/Lzk5Oe3dLVvb50WcmpoqgwcPlvDw756QmG2cungQAetJSQkKuPNC5oUKcOf/sLEu2gLaAtoC2gLebwGAO57xwsIiBeAvXrwo585lS2Zmpvo9L++KOs1uq4waNUpGjx4ttbW18vnnnysQ52zhpGL48OFSUFCgPPa+/h131j7uvh7nXVhYmGqWP0NDv8WG4ARwADiEOX/qqackKytLzb1RcKju379ffvazn13z7+4eQ3Pt+RRwLygMlAXPJbQK3Lt27SozZsxQtvj000/l/PnznjAPaoeH1x2AyQsHKo8nbCrsNA6Ume7du6udrited+rhIYyIiJDk5CTp0qWzcKzavXu68H+6aAtoC2gLaAv4jwUAYHv27JM9e/bIoUOH5cyZs4oaC8ivq6v7jiFw6Nxxxx3Ky5qdna0oQs1d15oFOdWdM2eOOunlNJ9TfWfr8J8ZMjdSvvPMVVBQkPrB5vzJv+OgMwA614Ap+HcDrIMFjBMYgDt/5xo2WjhNwV2NC0C/sLBQnn32WSkvLzfXYZvu8jvgDribPHmy8rpfunRJFi9ebJNpnauWBQR15KabbpLq6mpZv369Oq7z9cLDw0PTpUsX00PFk96pUycZOXKY4s3DVzMebNOV6hu1BbQFtAW0BbzWAji+ampqpaAgX44fPyHLli2Xw4ePKG9409K/f38ZP368cpx98MEHphx6nB7z/Qa4L1++XDIyMrzWdu7sOICbbzZYgN8jIyNV88QjGr/zfQcjNf4hFrDxRsxw0vHtN4rhEORaQHxzp/udO3eWW265RY4ePXrNsPG4828//vGPPW4D5nfAnYkcNGiQ3HjjjWrn9sknn3gMj48H/qGHHlKLi10/gS1w5fyhcFzFg+Ko593gsKend5VevXpKenoX9aBju8YPrj/YTo9RW0BbQFtAW6B5CwDgiWuD975v337Zvn2H7N27T3HgAXR4VglK7du3rwp8feedd5w2Jd8dwyGIl/Z//ud/nK7Dk28AFBvfVf40ADT/3hgw8+94uGEQUPjd8Irze0JCgvp3bG78zj2GIMe3m61v6cuNPeR4yjm94Fr+5O9GWwZm4JSFerg/Pz9fXcPvzCn/x49BXcKDboiTsDl466231Ck98RHUwb9B5X355ZfV6YunFb8D7kwA/GceMhYXE7xs2TK1c/OEwkkAVB4Wz+bNm/0muIVNFJ53wHdb4J3/50UJYO/bt48A3uPj4zxh+nQftAW0BbQFtAU81ALZ2RcUb3nTps2ybdt2KSkpVQCNby5gEpB25swZp3sP6EORBJC6cuVKpT7kyYVvKOwDA3gbnm2chwa1pDE/nP83vNV4xw1gze9cR32cVhjxY43BeHN0If7fiDsA6zR2UAK4DQBu4LKKigrhh8ImDEDOddxnAH3qa8xRd8b+zN/3v/99pQbExgQccvjwYfn444+Vsoyn0ZZ9Drg/8kSiHDoc0uqcsWhGjBghY8aMUZO/YcOG7xyTODPpVl/LC4BjN3buS5YsUQvV1wtzwkaKcQPiWyrBwUHqWC0traPccMMYRY2xMrjV1+2sx6ctoC2gLeDPFgDgIU6x6L0P5Oix4+qbQ5wVgazEvTnjxPv2W5SmqLfUAQ3no48+cjvQ4/vZGFxDOTFANJ5tg+9t8MMN5xd/AlQN7jcgnB+KAdwB0Y293wbYb0xD4Xq82Aa4xpsN2OVe/h3wzk9joG3wxmnbkMwEeEMV5j7jd3etVewHZZdx9+vXT4iHBHvBfCBw1ZOKXwJ3JoDd5gMPPKAmiQeWCHBj0bX3BCUnJ8vUqVMVkOUFQ4S7PxRDaQauf0tBpXjWBwy4TsbdOFbCIyI0LcYfFoYeo7aAtoC2gEUWABQCIgGOixZ9ICkpHRVtgmDSQ4cOOSTfiLMIWisYAvAO2OTe119/Xfbu3WtJTzkBgB0AsMYLDi6gAL7xblPw8Bu/G8GW/DvjMzYgYByDWmJ8Vw2qC/9O/eChpoX72YgY1BRiAg2ADv2Ewp+Gtxy7GhsAw2vONS39bomRbKqEOUUalM0PQatfffWVx+BDhuxTwP1sRrA893x8mx53Y66HDBkiEyZMUA8wD+2pU6dsWgbOVcvDxYnA9ddfrx5SqDyeojnv3EjMXd27d291ZNVUtpGX16hRI2XY0CGSlJykFWPMmVffpS2gLaAt4PcWAFDm5uRKVtY52bJ1m3zxxRdKTrKtwndp/vz58sgjj8jOnTsV3RbvLHKSL730kjrBb8z9bswPR7WG+w0VFMO7zb/zO/9uAPTGHm36CpBuLjmjwe02gDN/8q00OOkAb+M+gDgOSuoDdBuebuQ02XxQF787o3/flr289f/J+zN9+nQ1lzh2mwavtue4/Bq485CQkImHDs82RyIsXk8oHHXhdech5sUAb87Y5XpC/+zuA8C9V69eV/lzeB/69OktI0YMk27d0rWn3e4J0PVrC2gLaAv4uAUAtZcuXZZ1676Wv/71bSkuLmkVtAKuUTj51a9+pb7LBDMaBWUaaCkEOuKRN7zYeG+bo3MCjg2A3JiKYgBrwHbTJFIGX9zwcgPmjd/BLvxuqK0Y/w7dw1NwjTctJ/Ahjt3rrrtObXbguzPnnlD8GrgzAYB2wDuLHXDsKZni6BvAFW13Hlb0aHfs2GE6+MITFpszfeAFSZQ/QSO8+Dp2TJVbbrlJOnVKa/ZYz5m69bXaAtoC2gLaAtoCWADwSyDi66//WTnwGidrgqoCGIeOglecE3CCWcEMu3btuib+jOtIwNRUYhqut6Fg0hho87tBZwFkG78D1g0vuaF8Y3jcDaDvL2pz7b1Cmevbb79d0ZZJyEUMhCdo8/sccH/iqQSBMuNowZPLxHAswsO1cOFCR2+1/Tp24bfddpsKesHbTlIm+Pj+UgDvjJ0jyJtuulF53CMirMuy6i921OPUFtAW0BbQFmjZAnz7UZn54gti3SqV6AFAHU+5EShpUDdxJE2bNk327dsnly9fvlopjjZOyF944QXl4UZcwuCHN+Z+N8cDb0xn0fPkORYAg5Gg6YYbblCUmY0bN6p5b+/i98CdCYCWgY4rgR5wmQgy8ZTCxoIAGKgzeAPon1nJI08ZkzP9IGL/oYe+J3fddcdV+Spn7tfXagtoC2gLaAtoC7RmAcB0dXWNHDhwUE6ePCWVlVWKxmLw0w2JRMMDPnbsWOWFJRCVf8MzD8B77bXXFKVCF9+xABiMExZOVDjpQCwkLy+vXQfoU8B9z75Q+ekLcU553LE+XDQkGPG6c0xGUibjaKtdZ+dvjcOdg2vFjp+MqgcPHvSEbrmlDzfeeIPMmjVTJk6c4Jb2dCPaAtoC2gLaAv5pgbNnM1Swanb2xauUCMNrDlcckE4AK4B+7ty5CjPwd64h7wqJlzSNxffWDtlVAe8E/B44cEC2bNnidsnPxlbVwP1v1uABvOOOO9QumwQN27Zt85jIao7rSMmL2gpl6dKlfkGZ4Uhy/vx7ZfbsWSqrqi7aAtoC2gLaAtoCdlkAhbljx06oH8A4jrzz588rDysAHcoqFBhirxCPIEZu06ZN6jScbOc6CNSumWn/elH5u+mmm5QKIUIm7RkP6XPAfcGz8ZKTG+T0LLOT4kGENsNDunr16qvpcZ2uzIYbAK7w6giSgedOhjdnEkXY0CVbq0QKq3//foomM2XKZFvb0pVrC2gLaAtoC2gLYIHTp8/IF1+sVrKOgHW+s0amTv6f2CuCUEnchLzie++95xEBi3r27LUADlQwGMm22Ly1ZzykBu6N5hoPL2lv8brv3r1btm/f7lEPJImJ2PHhCaBv9NFX9VY5ipw3b47ceecdMnDgAHufSF27toC2gLaAtoC2gIgcPnxEVq78XD76aEmz39f4+Hi5//77lVY62u/Hjx/XdvMTCwDaAe/Qq1H6gx7VHhhMA/cmC2706NEqghie2vLlyz3K6w7HHXlIY8dHNq/GOrK+8uwA2kk//OKLL8jo0aMkLi7WV4amx6EtoC2gLaAt4MEWKCwskh07dsq//uuvFS2iKTCbPHmy0vY2Tr65Rhf/sACbtRtvvFEGDhyoYg6Rh8zIyHD74DVwb2JyqCgzZsxQsk7w1ogg9qSC8s3s2bOVtvmZM2cUpcfXVGbYzaand5Vf/vIXirqki7aAtoC2gLaAtoC7LHDy5El56aWXVaAqyXeMgpIMKm9QZ9Bxx+vqCbre7rKLbkeUusydd96plIRwnMJ3d7eYiQbuTVYi3OpBgwYpDhsyQMuWLWvXIITmHhTALHx8ePlbt25ViZl8qbBpGj/+Znn44QeFaG5dtAW0BbQFtAW0BdxlAQJNFy58VzZs2KR47kbB205iQDjOSDM3/j939U23074WACOCwXDwErwMZRlZUHdu4HwKuK9dHy4v/iLWVHBq46VAdjSAMVmzkH8i+IQ/PaWwoUBlpl+/fipBxLvvvntNIghP6afZfhCx/8AD98uECbdKYmKC2Wr0fdoC2gLaAtoC2gJOW+DKlXz5+uv18t5776tvK7QIuO133323ANxQniMZjy7+awFoywB4ZEJx8LpzE6eBewvrDlCMtjt86507d6qf9ghCaOmxwCtNxleyu+Xk5KggGaSqfKH069dXnn32aRk0aKBKMa2LtoC2gLaAtoC2gLssABgjSHXduvUyaNBgRZ0l7goH3pEjR5Ree35+vru6o9vxQAuwHubNm6eSYx47dkxRZtyFETVwb2FBsMPG604aYx5QuOSN0xu39zpi18/mgqM7+HZHjx6Vb775xickIocOHSL/+q8vq5elkbGuve2t29cW0BbQFtAW8A8LoMcODUIkSLKzLyhqDCfd0GQAaU8//bTbQJp/WNz7RmnQqseNG6fWxtq1a+XQoUNuGYgG7q2YmZ3UQw89JA0NDSpbKXxyQLKnFDjuUGZItYwKDrqzSFPRX28uKMm88cZr3jwE3XdtAW0BbQFtAS+3wJkzmbJz566r31TEIcaPHy9PPvmkHD582MtHp7vvqgWgKt92220qgy4c9/fff19p+9tdNHBvw8KAYh5UjsiQh/RE+cX77rtP0tLSlFfgo48+8vqUyxq42/3Y6/q1BbQFtAW0BdqywLZtOyUjI/Oay6DQ/va3v1Wn8LpoCyDPDfMBdsC5c+dk1apVtjt4NXBvY91xBIL0D6mNL126JEuXLvW4tMYdO3ZUtB7kidAUZeF4UjCts4+2Bu7OWkxfry2gLaAtoC1gtQUOHToqhw793bNO1lRA2vPPP+9zam5W286f6kPbnRxAaPoTtIyUuJ18d58C7uvWh8vPLVCVabzgDOmfW2+9VWmnb9myxeMeWCgzSFiOHTtWBdAYGb3cKU9k5UOqgbuV1tR1aQtoC2gLaAuYsUB5eZXs2rVbOe0QSuA7S8zbs88++zcOvJla9T2+ZgFwF4pDKBEiJYpUqJ3a7j4F3L/eECEvvBTjshxk00WF1x26TO/evdV/kS2LyfGkgidgwoQJKmAVwA7f3Vs5eBq4e9LK0n3RFtAW0BbwTwvs339IqcoQN4bC3Pbt2+U3v/mNnD9/3j8NokfdogVSUlJkzpw5AhYjtw5iIXYVnwLu+w92lid/VGs5cMf4KJzMmjVLJT3KyspSOypPClSlj2Qche/OyQC7PfroSUo4ji5iDdwdtZS+TltAW0BbQFvALgusWrVGLl68JGRUJ0P5Z599phTcdNEWaGoB2BkjR44UaDPQZBYtWmSbZKhPAfczmdfJEz8MkYyMPFtWFVQUfkiBDGUGPVc7eUxmBgHfnSMbAiXguyNRBO/Km4oG7t40W7qv2gLaAtoCvmkBgHtmZpbk5eVJp06ddOIl35xmy0ZFki7y6zQWCwEvWl18Drj/98KbZenSNbbomQOGCVQlsyeebJIeoeTiaeW6665T1B76S4Y3Nhl4C7ylaODuLTOl+6ktoC2gLeC7FlizZp189NFiRX8YNWqUosggUKGLtkBzFsDr3r9/fyXTDcV69+7dijJjtYPX54D7shUzZd26HbYdZyUmJioeE/qd+/btU1xyTyskj+JkYMSIEaprAHcWkLcUDdw9d6bgejZU10h9abk01NSq3xuqq6WhqkYa6utb7nhAgASEBktAcLAEhIZIYFiYBISFSGBkhAQEB3nugHXPtAWaWKCuoUEqamukpr5OqurqpKa+Xmob6qW2vr7VHBqBAQESEhgkIUGBEhIQJKFBQRIRFCwhgYHCB18Xz7PA0qXL5f/8n/8rhjMM7+lbb73leR3VPfIYCxjKQz179lTS3OvWrVPsByuLTwH3U2f6ypr135OzZ3MVv5u0xVYXAlTgMY0ZM0btqNBNR7vT0wp89zvuuEOgzvBRWLlypZw9e9bTutlsfzRw99xpqq2pkersy1K17YD6syb7slRnXZTqrAtSX14hUt988i/AekinZAlOjJfQ9DQJ65UuId06SdSIgRIUH+O5A9Y90xZoYoHi6io5XJArF8pKJLO0WC6UlUphdaXkVpQpMN9cCZAAiQgOlrSoDtIxIkpSIqIkPTpWBsckSEpklASHhGg7e6AFXnjhn2XVqi9Vgh2U5XDcoeHu7UkOPdDUlnWpS+c66dzJcYZB9oVgOZ9trfOIOMNHHnlEBTSfOnVKvv76a0slun0KuG/dHi97DzwjFZXB6ngCmogdDxjZ00jC0KVLF8Uf//jjjz2SMpOUlCQzZsxQwapXrlyRNWvWSG5urmUPiF0VaeBul2XN1VtXUCTle49K5bEzUnkqU6rPX5b6whJpqKqS+spqqa+olIaKKmmoax60qFYDAyUwLFR53QPDwyUwMlwCIsIlKDZagfiIgX0krF93Ce/bXXnhddEW8BQLVNTWSkZJoZwrK5YThflytqRASmuqlbed/6usq1Xe9ur6OqlvJWt1UECAhAUFS1iQ4W0PkQ7BIQq4d4+Jlz4xCdIvLkFiQsM8Zeh+348f/ehZ2br1G8VvnzhxonKEvfvuu14p+uAvk/nMghJ5dkGJU8PtNaCTU9c7cjHSoawZQ+Xv0KFDjtzm0DU+BdzXrg+XT1fMlD59R0hRUZEsWbLENq1VduBTpkxRPHKCVDdt2mQLr96hWWzlIvj406ZNU/08c+aMOrbx9GBVDdxdnXXX7mezy8um5mSmVJ/MlMqTmVJ17IxUn78kNRdzpa7Y2pOs4JRECevWSUK6pEp4/54S1qebhPVMV555XbQF2ssCl8rLJKu0SM6WFMqZ4gLJrSiX7LISyau0Ntg/OiRUkiMipXNkB+neIU66dYiVbtEx0i0qRqmYaRpNe60AkR/+8EeyffsOSUhIUEGH6HR/9dVX6puvi+dZAG/7e2/nCX86U+Y/nCjbd1q7Yea5JVkXNCvw6OLFiy1jgfgUcP94WaT86f/1lltvvUs9aMeOHZPPP//cmflz+FpeqMj+XH/99QoIw3U/fvy4LR5+hzvVwoVou7PJAJBhEzzvnlw0cG+/2YHuUpNXKBUXLknlxt1S9s0+qTp+Vuorq+zvVECABCfFSeSQ/hJ143CJGj1YgjsmS1BMlARoKoH99tctKM95WW2N5FSUyaH8XNmbd0mOFORJYVWFNE8Cs9ZoeON7dIiT4Ympcn1CqnTsECNx4RESHhRsbUO6Nocs8OSTC2THjp0qsSEOMDzuBw4cUI46XTzPAmNGVcmihVec7hjY8acvxDl9X1s3sNEDvEOxwnG6fPnytm5x6P99Drj/8tdx0r//9Sr9LBQROOiZmZkOGcPMRQ899JAgAURmNTYJJSXOHdGYadPZe9hksMGAm88LaOvWrYpKZAeNyNm+NXe9Bu5WWNFcHZVHTknRyg2Sv2jFtwGordFfzDXh0F2BURES1rOLJD0+VyLHDJGQ1CSH7tMXaQu4YoH8qgo5mJ8jH5w8oqgxBKG2R4FWExkcKjN79JNb0tKlZ4z1oKI9xuVtbRrAnX4TM5aeni4XLlywDIB5mz08vb+L3s6TMaOrTXXTDroMHHfUiBAKIfPuqlWr5ODBg6b61/gmnwPuL78SK6GhCVd3Ocg1ssuxI1AVQ7Kjuueee5TKDMotKLhYLf3j8iyLqEVDcA0vHhYTlBlOCKBEeFrRwN29M8IGjqDT4iWrpfTr7QJ4r83Nl4a6epFWOLt29jIgKFACwsMkpGOSRI0dJtGTxkrEjcNVEJ+mDthpef+r21j/u65clm25F+TAlRzJrSyXqrraVjnrdloKjZnAgEBJDI+QXrHxMia5k0zp1F3JEur1b6flr627MXBH4g/aA/Z/8803Pdbx5T7reFZL0GM2rLlsulN43PG8W11wILPpAyvi2AWPFhQUuNSMTwL3srIA6dOnj6KHAKL37Nkju3btskXL3FCZwcPPAw0g9lT+W2OeHplVN27cqJRmPM3zroG7S8+0Uzc3VFYr7nrBqo1SvnGXVJ3MlLoizzo1CumcKuGD+0rkjcMkdvwYCUlJVFKSumgLuGoBpBwLqirkmwvnZHf+JTlZVKBoMp5UOoSESrfoWBmV1FHGpnWVTlEdJDJYr393zFFj4D5kyBB1kk+82DvvvGObM9Ad4/LFNszSZAxb2EWXoX4cpjh4q6urFV0Z1kNVlXn6qc8Cd7TM4Rb17dtX7W6Qh4TOYkchHTJtEXleU1OjghBQcfHEkpycLDNnzlSUmfz8fJXC2dOSSGng7p6VU1dQLFWns6R0y165snCp1JeUfutl98ASGBEmoV3TJH7eNIm++XoJ7dZJ6cHroi1g1gJ41C+Ul8q+vMuyIvOkXCwvVV52TyxowEeFhMq09F4yJqWz9OwQLzGhoZ7YVZ/qU2PgjiDFbbfdpgKGkVf2RBlonzK+k4NxhSZjNDX+9lTLpSGpG6cumz7iItF2J3mnK+vHZ4E7xkJnHS1NaCwnTpxQQZl2ZRDt2rWr3HXXXcrDn5OTo/juruyonFyzTl2OTOTcuXOVfYh2XrRokUf1VQN3p6bT+YsbRBrq66Rs424pWLJKir7Y6Hwd7XFHYICSikxZ8IDETp8oIWlJvBHboye6TS+3ALKN58uKZV12hnx85phU1NV63MljSya+tVN3BeCHJ3UUuPC62GeBxsCdE+v7779fiVFs3rxZTp48aV/DumanLOAqTcZozC66jFE/MZGsI5zIH374oel3jk8Dd4w1YMAAmTBhgtrx4HW382G74YYbVGImvO7btm1TmVU9kUMOvQeu3rhx45TnneBdNjV2xQE49QSKiAbuzlrMuevryyqkfMcBFYBatuuQx1FjWhtNQGCghHRNk9g7x0vig3dLcHK80ojXRVvAUQuQ+ZTkSSuyTsqWi+fkckVZu3HZHe1z4+ugzgxJTJUZ3fvKoIRkrThjxogO3tMYuOPoevTRRxXYIsAQuoMunmGB2TPL5d9+XehyZ+yky9C57t27q1MbWBps/qBwm6Eq+zxwJ4MoIvikn2WnjLY7XmY7Ctw3tF7h1xOEQARxdna2HU25XCdUIlRmUJvh6I8TCRaSJ4B3Ddxdnt4WK4C/TvDplbeXSfmew1J7xfWXnX29bb7mgOAglbQp5rYbFXUmODVR02bcPQle2h7Jki6Vl8qqc6dlR84FOV9aInUNnkkPa83E8WHhMighRe7u3ld6xyYIYF4X6y3QGLhT+/z58xXoIjZs9erV1jeoazRlAStoMkbDdtFlqB+MeNNNN8nAgQMVYF+2bJmcP3/e6TH7HHBvqsWJpx0aC7scont54OAX2eUJJ6vq3XffrXQ7OQ4hqyoeeE8seBCGDx+ueFcVFRXKi7B9+/Z2768G7vasloaqaqk4dFIKP10rhZ+slvrySnsackOtgPeQtBRJemy2RE0cI6GdUwVvvC7aAi1ZoKG+XiVQ2nj5vKzIPCF5FRVeCdqN8aHtPrlrT5nQqZv0iUuUCK31bvnibwrcp06dqpyAFy9eVDx3gg11aV8LWEWTMUZhN10GqjK0apT+Ll++rGjV8N6dKT4P3A1jQAsBpLLLWb9+vRw+fNgZOzl1ba9evZSXn40C7XhywiM2NjNmzJDevXsr2+B137Fjh1PjtfpiDdyttiiqjg1Sc+6SFC37SnL//NG3oL2dpB6tGl1ASLCSi0x8/nGJmTBGQqKsl/Kyqq+6nva3QHlVlWy/nC1vnTwoeZVlKtmSN0qMD/0AACAASURBVBfY7eHBIcrrPqlzd5W4SUtFWjujTYE7J9T8IOgA4EKdTZf2tcAzC0rk2QXWKaFt3xEq8x+xN2/IoEGDFDuDOEhy6uzdu9cpI/oNcMe7TGAJHnF2ORxzuaql2ZKl0dplo8BxCEcjtHX06FGP1HdnDPSREwmi5rETnoRTp07ZdirR1grVwL0tCzn3/wq019RIwX8vkeJla6Xq9DkRLwctygIBAYLnvcPEGyRuzmSJmXSDc4bRV/uVBXbkZMuX587I5kvnpK6+3i2ZUO02MGozXaJiZFKnbjKvR3+t826xwZsCd2T95s2bp+gNOADtUqqzeBg+XZ2VNBnDUHbSZYw25syZI126dFEKhDh3nVlLfgPcMRZGgsZCcCY7HAJI7VKZiY2NVRKRpEiGU4++O3x3M4EI7njq4uLiVBAvNqKPGzZsUJsNu+zT2pg0cLd2xusrqqR48y4peO8zqdhxUOorzevHWtsza2pD1z3mzvGS8MB0CeveWQerWmNWn6kFBRkoMkg+rr+QKXmV5T4zNgYSFhQsg+KTZHp6HxnVsbMOVrVwdpsCd/jtP/jBDyQ3N1cBdzuzsls4DJ+tymqajGEou4NUaQeMOGvWLOVMBmt99dVXDjt3fQ64kzmVBEwtFbQ0UX/hiMJuLdaUlBSZPXu2EAiKZicT4wnBn83ZhiNWePkc35DhC84VGxuSSdkVD9DyHI2SN954zWdfNu4cWENtrdRezJPLv18opVv3SO1lz8wv4KpNIob1l7jZUyR29mQJCgvVlAFXDeoj9+OEqK6tlS+zz8qX58/IsYI8HxnZtcNICI+QYYmp8lDfIdIxMkpCAoN8cpzuHlRT4E77Tz31lOoGzi07KbfuHqs3tmc1TaaxDXoN6GS7SaDM4DClwMwgm70jxe+AO/KHpJ/Fsww4Xbhwoa0BJgTGopkO+N25c6fHS0ihwnPvvfeqXSB9JrjWmSMcRxZdW9doj3tbFnL8/0myVL7rkFx46Q9S46OgHWsEdYiSiJEDJPnlpyU8NVmCdHImxxeJD19ZU1sreWUl8urRvXK4ME/Kanw3mDAhLEKeGDBcRialSWJ4hA/PqvuG1hxwR1mGAEPiwTi599RTdPdZqf1asoMmY4xm/sOJsn1nmK2DA29NmjRJunXrptp5++23HQpU9TvgjnEMLU2iekk/u3btWtuUVKDloNoybNiwa7TkPflhB7RzUsCxIBKaK1asUHEB7uqzBu7WvSvKdx+W3Nffl7Jt+7xaRaZNiwQGKJWZhPl3Sez0CRLapWObt+gLfN8CSD9+nZ0hn2WelJzKcre9w9rDsqjMDElKlfm9B8nghOT26ILPtdkccCcejDwoeNs3bdpkG3bwOWNaPKAxo6pk0UL7TpDdQZdpikehzIBH26Io+yVwJ3gUMD1kyJBrVGbsAqYAYI5D2FXhxQYIZ2VlWbyMrasO2gxBOLfccovEx8crTXr4fBkZGW758Gngbs1c1ubmS/GqTZLz6rtSV1gsDXXeraLRllUCI8IlrE83Sfn5DyRyxECVn0AX/7UA79rD+Tny5rF9klFSJGi4+3IhUDUmNEwe7jdEbklLl7jQcF8erlvG1hxwHzFihPo2IuAA/bWy0ntldd1iRJsaIeESiZfsLO6gy0ClNpy7ULjBWuTVaQ2P+iVwZ6KRakQGMTk5WfLy8lRULwEndhSAMLzxKVOmKC+2EUVMu55aOCkw9O/pMwG27gLvGrhbsyqgyBR8/KUUfPiFNRV6ei2BARIYGiopLz6pkjOFpiR6eo91/2y0QF55mWy5mCVvHt8n1ajIeLn8qaOmmt69r0zu0lMGxNsraedof7z5uuaAOw44ggqhkC5fvtwhaoM328AT+25XUGrTsdqt6W60Bx6F5UDA6oULFxQebU1q1G+BOwZDSeXBBx9UFBaOKACmdiVLog200mfOnKmSHZ05c0YpzXjybp0+s7G57777lEwk2rW8qKDN2Fk0cHfduoCUgvdXKtBecdCxgBfXW/WMGuLnTJG42ZMlasxQz+iQ7kW7WGBP7iWVIXVt9tl2ab+9Gh0QnyzT0nvJtK69dJC2i5PQHHAHXD322GOKRvrBBx/Ylondxa779O1202QM49lBl2HTMauZkwL47sOHDVNStefPnVMAvqGFWfRr4I5NRo4cqY4pADoce8F5t7OgajNmzBjV3pYtW2Tfvn0e7wlC0pJMX9Bm8Lx/+umnkpOTY1u/NXB3cQWipFFdLTmvvClFH6yUhto6Fyv0rttD09Mk8dFZkvjwPd7Vcd1bSy2w9Oxx+fjMMblYbl1yFks7aFNlwYGBcmeXnvJk/+EqRwf5DnQxZ4EFC56Rb77Zds3NCFzgcSdA9b333rPtpN5cj/3jLjNBqQSbmuHEW02Xgd4DzceV4vfAHU8y/PM+ffqogIBPPvnEVo8yXmz03fv376/AFV53RyWAXJloV+41OO+33nqrAu8c4Xz99ddKw7behkQ+Gri7MlsiSECW7T0qeW9+IKXrtrtWmRfeHRgeJgnfmyHJT94nQQmxXjgC3WVXLVBSUy2LTh6STzOOS1Wdf21csd0NqZ1lfq+B0i8hSYICAl01p9/e//TTz8mWLVuvGT+eUZTpoJJ++eWX6rReF/dZwAxN5nx2kJBUyQzgt5ouo4F7k7XCsUZbOu7NLS/454BpQCk8d4JHCci0q3DURmR6586d1WbB04NVsYPBeUe6CD4WtBlS9UL5sRq8a+Du2sojwVL+u8ul8NOvpPLIadcq89K746ZPlKTvz5XwwX28dAS6265Y4ERhviw+c0TWZWe4Uo3X3ts7NkFu79JTpnfrI2E6SNv0PD777I9l06bN19yPuAVOrAEDBsju3buVLKQu7rOAGeC7fUeozH8kSQWzOuvttpouY6YPTa3rUx73devD5bnn41tNwNTc8sKjPHDgQPUwokTADhqZJzsTD6Wlpcmdd96pkjPBeScZlCcHq2I37ERSKVI+U9h0QC86efKkpU+tBu6umbO+rFwu/POrUrplj6As448lauxQSZh3h8TePVFTBfxsAcAL/TLrtOK3H8zP8bPRfzvc+LAIGZHcUZ4bPFoig0P80gZWDPqFF/5ZVq368pqq+GaTxHH48OFy9uxZ+eyzz6xoStfhoAXMeM0ba7KfPnLBwZb+fhneerz2VhQN3JtYccs3sfLDZyKdBu5GNVOnTpW+ffuqrKqOSPK4OolowaI0AwA+ffq0bNy40Ssi1DmhYNMB1w8w/8UXX6gXmFUbHQ3cXVtZdcWlkvn4z6Xi4ElpqPbdhDOtWQmee8zkm6Tjz/5BA3fXlpPX3d0gDfLGkT2y5eI5uVhe6nX9t6LDoYFB0jcuQV4ZPUGiQ0KtqNIv6/iP//idLFr0/nfGjrd94sSJijb6zjvv+KVt2mPQrtBkjP6akZG0ki6jgXuTlXPiVG95+PsiOTnmtD2hgMBd69Spk5JsBJDyp52FYNVRo0YpzWmysEE/aUt8387+OFI3YB0bjR07VmWgpb+cUMDVZ9PjatHA3bwFGyqrpTrromQ9/SupOp0pUt9SXLr5NrzhTjKpRo0bIen/9ZJIoA7O84Y5s6qPBP6/vHuT7Mm9KGW1NVZV61X18I7uFh0r/3L9eOkYGSUhgZrnbmYC//rXd+SPf/yv79zaq1cvlfGSZIW/+93vLHNamemjP91jBvQ2pbqYqcOg2lhhazPtN23Xp6gyZzKvk1f/NEJWrdpsWtYRBRW8yYB4+NsEn9glEclkANjHjRunMqvCFd+2bZvs2rXLivVhax18GIiqh6uPBx5prEOHDqm+E3TrStHA3bz16orLpPLIKcn+2W+lOtP5I0HzLXvWnQFBQRI5erB0/euvJSgkRMviedb02NYbQDuOhH/auV7RZOr8RLu9OYN2juogPx12o/SMidN0GZMr7osvVsvPf/7id+7GcYXHHbxAmnpPp7maHL7H3eYqTcYYUHvSZTRwb7KszmZeJyu/nCtfrd0uBw8eNLXoCMIcPHiw3HTTTUIQCkDU7uATotTh16PzTpvwxg8cOGCq/+6+KTo6WubOnas8D2w8duzYIdu3u6ZkooG7+VmE0166da9c/vf/lpoL/snvNawXPrS/dH7zZQmLj5XAkGDzRtV3eo0FauvqpLiyQv559yY5VmTvaamnGyU1Ikr+YcAIGZqYKvFhOouqmflat26DvPLKr6WgoOCa2xMTE5XTCgBPshycVrrYawEraDJGD83QZawKUtXAvck6OX6yl6z5+gHJzauU1atXK61xMwWJSHbTPXv2VGoqq1atUumN7cy8l5CQIHDsUZyBK46nPysry9Y2zdimuXvYeHBs2KNHD7XxOHLkiGzYsEEF3ZopGribsdq391SdOSeFS76UgsWrpPaKa1qx5nvhGXeG9+shab9YIOEDektQTLRndEr3wlYLQI05W1IgfziwU84UXwu2bG3YAyuPCwtXSZimdO0lXaNjPLCHnt+lNWvWycKF76hvWuNCfBffa06bycUCxVUXey3wzIISeXaBc2p/LYFts+DZCk13s203tq5PUWU2b42Rg0d/IDW1SSqREp5rswGT7KgJHAVQk3SIXTUpju0s6MIiSwlNh00HAbJ2t2nVeDp06KAi7eH+AeThu0P7yc/Pd3rzoYG7+VnRwP3vttPA3fw68tY7NXD/+8xp4O76Kv788y+VHCSOtMYFiivAvVu3bupbvWTJEtcb0zW0agGraDJGIxvWXBa8+M6Uxuo0ztzX+FoN3JtYbu36cFn00Y0yYMBExWmF4rJ//36z9lXHYGQMDQ8PV6opbATMepEd7UR6eroKkMXrD2hftmyZJQGfjrbvynVsOODqE7RaWVmpElmRqMnZAF8N3M3PggbuGribXz3ef6cG7hq4W7mKV67ktP20LFy48DvVQqdFRhqK6J///Gcrm9V1NbHAmFFVTmc9NZIutWTM9qLLsFlgPM2V+IQEua5/f8ERSmxlbl6e9OrZUzExKquq5Epenpw6fVp8yuMOcP/Vr1Nk4KDblKwjNBdXUhID/smoihfcUH1BstHOQptQdODPGeB96dKltgbIWjke7MTLbPz48apaADz9dyZ4RwN38zOigbsG7uZXj/ffqYG7Bu5WruLly1fK5cs58v7776ukg40LOu4jRoxQJ8wAezuTNlo5Jm+sywzI/sNrHeTV1zq0OFwzmwEqs4Iu01ynYHnMnj1bOYpxEIObWHM33nijcoiCB1HtA0v5HHB/8RexIgFpCmxDcyGo5JNPPjGtj06yBVRfCFgNDQ1VyRbs5rsDfnkhjBkzRiVowtuPNKWrai3ufGD79+8vt9xyi9J6R+WBmANUehyRutTA3fxMaeCugbv51eP9d2rgroG7lasYVZnMzCx12s73q3HBwYaoBMB98eLFpmPqrOyvL9ZlJigVOzhCa2kvukzjecJZi7gHiS1ZS2wAWW/nzp1Tl40cOVKxGKB9E0OIQ9ongXtObpAMGjRIAUcGSWDJli1bTFNOMCrBqmiWc3xBsKrdgaPsrtB3Z1fPhPHSYBdG5lImFg55ZmamOqbzxILdebHBe4+Li1N2Iz00ajltab1r4G5+RjVw18Dd/Orx/js1cNfA3cpVDMc9K+ucotw2VUtDDhlFNb5tW7du/U4Aq5X98Oe6zHjG26LJGPY0wze3Sl2GPhiy2jAU0tLSFDYi0BnMasRnkqgTWhY4CtEPcv/4LHDHU43HGvAL4GXAgF2zyjDotcJ3Z0dEMMq6deskNzfX1ueJI5Obb75ZTRQeeEA7XCfGw1j+8Ic/yJ49e0yPydbO/21RYjcWJX9Cm2EDAu+9NW18DdzNz4wG7hq4m1893n+nBu4auFu5ij/8cImUlJSqzOYIVDR2lHEC/8gjj6jvL8AeKWRdrLeAmaDUtmgyjXtpRtPdKroMrBAU+YxElmAjhFUaMxMIgMYJDYb68MMPfRu4MzGA93vuuUc6d+6sUhMT+c2fZgo7I+q57777FADlQcbI/G5n4Wjk+eefl/vvv18lOeLFQV/wyPOy+OEPf2h7wKyr42Ozw46RNNG85AhWXbFihVLraa5o4G7e4tUZ2VK4bK3kL/pMavP8Ww5Pq8qYX0feeqcG7n+fObTb7+zWR27v0kO6RGk5SDNr+rXX3pDQ0DDFK4auWlpaek01fJfxhEKfBdjrYq0FzNBk8Lb/9IU42b4zzKHOmNkYUD+ed1cKGA5OO9x2yueff65o0U1ZFEiOGokuP/30U0XZ9lmPu2HQ5ORklQmVh+vixYuK7+5KJlS47tBm4KETqLp3717TkpOOTvpbb72lKDONKSa0D3+c3ZpZvXpH27fiOhYbPC0CV9mMANqRu4TH1XShauBu3uI12TlS8tVWyX3jA6m5nGe+Ih+4M7x/T+n0y2ckvH8PCYyO8oER6SG0ZYHy2hrJKi2S/9y/XU77uY57YniEzO55ndySli5pkTqPQVtrp7n//+UvX5HevftIdna2OmVHKa1xmTZtmpKERAEOZ5QjMVxm+uGv95ihsmzfESrzH0ly2GRm2nCVLgNoZ9On1GIqKxWWxNPeHCOEJJfTp09X13KqQ3JRnwLue/aFyoJn4wWOu1HgWuPpJTIXuUKSJSATaRa848Xn2II68XxDwSFrmp1ccyLaUclpDNyNgAakI+G6e0NhsQLcCbZg04H3gsy0hw8fvuaFp4G7+dkk6VL5rkNy6ZU3pPq8vXkHzPfSPXdGjhgg3d/5vxIYHiYSGOieRnUr7WqB+oYGqa6vk59+s1YOF9hLZWzXgTrQeMfIaFkw6HoZGJ8ssaGOeR8dqNavLnnmmX+UUaNGq7gyTtg5aW9c+JZBySVfCR5Tsyf6fmVUJwbrLm+4GbrM+NtTBe++swWpRwRPwHRG7B+U55Y2fWDOmTNnCk7okydPqsBVnwfuGBXAiKEAjRD+2d1A/jcLtglWnTBhgnTv3l3tlvAcwzm3q0CVefjhhxXQNfrMmODYE4nsTS8LNlLwudj8cESEUs6JEydUsqaysjJlQg3cza+kusoqqcw4L9k/+pVUnzlvviIvvzMwMlyibxwh6W+8LBIY4OWj0d13xgJ4rV7atVH25F6UyrpaZ271qWu7RnWQX4y4STpFx0pYcLBPjc1dg3nyyQUycOAg5fQjaJAT9sa4AQwwa9YsuXDhgqxdu9b2uDd3jdsT2jFLkwFQO1vMyE2aocuwjsA+JKqEeYAHHdDeVn4gHLSc7LBB3LJ5kX8AdyYRg919991CJDgAmExoHH+ZLdRDsCr1wj1H7tCV+lrrR48ePeTXv/61DBkyRE0wOzB+8Pa/8sor6qXhbYWgDDZTjM3gvWNDuIQauJufTT4qNQVFcv6Jf5bKw6ekocY/gUtIWrJ0mHSDdHr5aUL3zRtU3+l1FmiQBvmvQ7tl66VzklPxrTPA30pwYKD0jomXV0beIrHhERKgT5xMLQGAe2xsnKDscfToUeWka3xajxPvH/7hH9R3C4dgU8lIU43qm5QFzFBYnKXJGKZ2V1vQtlHbA7TD/GAj6Aj7A7CP4xnWxYA+v/Mf4M4EARaRb0Kt5fz58+poq62dTmvPELttNgMAT+QhOcJoGrxi1TOIl3r+/PlKXYZjO/rPnxyvEHQLf9+sYo5VfXS2HoJWoTBBO6LgcWczkpycJH/60x+drU5f/zcL1JeWy/mf/ruUbd8vdQXmgrG93ZgRA3pL7N2TJOn7czRw9/bJdLL/DSKy9Oxx+er8GTleeMXJu33jcqgxQxM7yvPDxkpkcIhvDKodRgFwLyoqFrjsUFIJUG0qSPHjH/9YffcN5bp26KZPNmmGJuNuQzhKl8HRitccTzssA7zsnOA4WoitJEawW9dMuX/O2/4F3DFSv379riZNYLeDvrsrASXsgpBshLoCV3vTpk1t6pQ7OlktXQe/PT09XY0jPj7+Kv+OF4uh/elqG+66nwXNScLQoUNVEgJeipWV5fLss0+7qws+1059eaXkvvquFK/eLFUZ5k+VvNkw0TeNlIT5d0nMlJs0cPfmiTTRd4D7N5fOy2eZJ2RHjvedRpoY8nduSY+OlVs6pcv9vQdKeJCmyZi1KcD9zJmzKpAQJ98HH3zwHefcAw88oL7D0D3JVeJtDjSztrHzPjM0GTv701LdjshO4ihGXIRYCEA7NG1Ae1v5bBq3CTMBb/2s6W8q8O5zHHd4R2czWn5RARTRdieoBABMUgUeNrOAF842daG1jtILgarsvM3W5+jio+9du3ZVqjIEO5Aal01DRkaGV744GMv111+vxpSamiLTpk121BT6uiYWaKiukeJVmyT/vc+kbOdBv7RP3L13SNKC+yW8S5pfjt/fB325tFjeO3VYVp67NpjQX+wyJDFF7u7eT8Z17CIhgc4H0PmLndoaJ8D9yJGjSlYaeuzHH3+sTtcblylTpkifPn2U2oerjsC2+uMv///MghJ5dkGJVwy3NU13HLrgQxyTKOshGwqlCraEM4WN4W9eGSi33/qRus3vgDuDhqIxefJkRfZnB4TMEwGSZguTQ4ZQvO+AdzYC7L7dAd4J8ISuY3DtV65cqWgz3lbYiDAGdqVTpkyW226b4G1D8Jj+NtTVS3VmtuTgdf98gzTU1nlM39zRkaD4WEl4bJYk/uBeFQuii/9ZgFPUD08fkY8zjktRdZVfGSAoIFBu7ZQuD/YdIp2jOkigjvEwPf8A9/37DygdbWgOBBPybW9ccASSpwTFDwJUXaHfmu6oj93oDTQZw+TzH05sVjMeTINDF0wDpx1FImIrzayPrl3qZfnHVRLT4dvcLH4J3Bk4XmqOv9gFoSlOYGRTjVZnngVAJ0cZRoZQvO5sBtxxbGZo1TMmCpx3dGXd0bYzNnL02nnz5so//dPzjl6ur2vBAjm/Xyj5i1b4XSKmqNFDJOGB6RI7XW/+/PnhWJedIcszT8jBKzl+ZQYSL93Vra880m+IX43bjsEC3Pfs2ascc9Ad8LYvW7bsmqZ69+6thCoQiSBuzq44NzvG54l1jhlVJYsWek9sSnOa7jAxiEckqBTnMDTmzz77zLS5mwbP+i1wx4KdOnVSwvZwkMhYxW7ZkCQ0Y2GE8pGG4liDeghWhbpidzE473DtaZsdHWPhJWO319+OsWlVGWusWrxmixQsXiUlXzkeBGNNy+1bS9KT90ncjIlCAiZd/NcCZ4oLBPD+/qnDfmWEGzt2kalde8m4jl39atx2DBbgvmPHTiWggAQ05fXXX79GEpLv/uOPP67oD1BpWsoIbkf/fLFOb6LJGPZvTJfhlBcVIk5pDNCOGpHZDV1zfH+fAu5w2594KqFVjnvThY6BCfLE2AQN4Cl3JVgV7zcTlpKSIgUFBcqTj/fb7mKAd14uBHnyEmGxeCPnXQN3a1YLOu6FS9dIzmvvWVOhh9cSEBIswQmxkvaLH0n0zSMlMMq1lNQePlzdvTYsQBbV3bkX5Y+HdklRdaXU1tf7hc2e6DdUbuvcQ5KidLZUVyfcAO6IQYwfP15IP/+Xv/xF6WkbhWSCnN5z6k7wqjdkMnfVLnbd7y1BqU3Hb9BlDNAORYb1APaDio1cqNnSnMa8zwH3556Pl0OHHZe/gpMOR40fwC/8dAJMXCk85HDo4dITObx48WIF4u0u9J8AGjjvgHd2/shXeZvOuwbu1qyU+rIKKd20S3L/9L5UnsyQhqpqayr20FqC4mMkZtJYSfz+XAnv28NDe6m75U4LnC0plMWnj8q2y+d9nuseGhgk3WNi5dE+Q2RkcpqKt9LFNQsYwB0p6alTp6qkgQQX7t+//2rFxLhBkyVmju8tqet1MWcBb6PJGKOELvO/fx6vVAsnTpyoVAbBfJ9++qkSDjFLW25pI+P3wB3DQ5UBaKNowstuzZo16uEza2zqJMqcCaQ+dlurVq1yW4ZTwPuMGTMETwCFHR/jMZsp1twjaP4uDdzN267pnVWZ2VL0xSbJ/8vHUnulUKQBsTzfKwEhIRLWt5ukPv+4RA7pL0Fx38Z76OLfFiipqZJjBVfkrWP7JKOk0Ge97qQYiwsLlzk9+sstnbpJpyi9/q1Y+QZwByOg5Q699ty5c7J8+fKr1RMnd/vtt6tvPjJ/KNXpYs4C3hSU2nSEk+64UVGv4bdzIvPRRx85JfnYnMVasocG7n+zFjtpHsy4uDhFMwHskuTILHgHsDeWiSSjGtQVZ2WAzCx/QyqSo73Y2Fg1BqQiyfzmSJYuM21aeY8G7tZZs662ViqyLsjFH/2rVJ/O8tlMqipT6oQx0vGFJyUwIkxrt1u3hLy6JrapVXW18vrh3bI9J1tyK8q9ejwtdZ5MqelRMfLS0BslLSZWgrW33ZJ5NoA7lUGp7d+/v/qGvv3221fjxwBqKIcgZ4xyCAGqujhvAW+lyRgjXb1ujhw+NkKJnIAfr1xxLcC2tdMHnwLuBYWB8sgTiU5RZRovr7S0NAXeUWeBmwQ/3RWKC+CdjFfjxo1TNBy83oB3Vzj0jj4OtNe5c2eVmZRxEbC6c+dOOXDggMcHrGrg7ugst30dm7a6kjIp+nStFHz0hVQePtX2TV52RUBYqMRMGCMJD82UyFGDJECDFi+bQXu7W9fQIEcK8mTp2WMqMVN1ve/Jo/aOTZA7uvaSSZ27S1RIqPre6OK6BRoDd77lAHRoEIsWLbqKDbD1oEGDVPAqtIh33nnH9Yb9sAZvpckYU3Xk+Ej56JPbFGiHnmzW6Ut9bGL+7ZUCGTO6eXqrBu5NHhB4anDZeDgxPkdiRAabLYB3HnY49OzM0XpFy9Ndnm8i3km1yxEffHs2D19//bXZ4bjlPg3crTUzOu412ZflytufSPHqLVJzMdfaBtq5tshh10ncrNuVkkxghyjtbW/n+fC05vG6V9TWyOrzZ2X1udNyvNA1T5injS81Mkpu6thVZnbvJ/yOjrsu1ligMXDnGzpz5kyFB+C5N8790rNnT5UMXHygpwAAIABJREFUkYDE3//+99Y07me1eDNNxpiq+x4aJrv35LlMS24q/9h0KfgccF/wXIJs3xFqeskDrtlZk1AB7hoykehvuiKrSD143TlmgysHeEYq0l3gHa473Cu47wTM7tmzxy3ZXc1OggbuZi3X+n3Fa7+RwqVfScnab4Tsqt7Od8ezDpc94XszJHbaLRLWt7s9htO1+oQFThcXyIYLWfJF1imlMoMn3psLPvWQoCC5KbWr3N6lh4xO7ezNw/HIvjcG7iTReeyxx1Q/ObmGz24UTrdRk0NVbuHChZKb61vOEbsnxwxN5nx2kPz0hTjbukbm1pY83i01Sn8IVHWlOGILDdybsTBAGy85AB4gTwQ5ASeueN4B7HDO+/btqwA76jX79u1zG3iHu89mBM8AQarHjx9XYyouLnZljdlyrwbutphVaqqrpfjLzXLlP9+WmvOXpaHOuykDQR2ipMOtYyTx+3MkYnBfe4yma/UpC5wqypdPMo7LlovnpLTG/EmqJxglKCBAUiOj5dHeg+Tmjl0lJNS8w8oTxuOJfWgM3OnfnDlzFDgn/g0uu+HQI0YOjzsAnlN6uO66OG6BtjzMzdWEg3b+I0mON+LklWb61FwyJieblebkH5vWoYF7C1aFYkJCI+R94IeT6vjgwYMu8dPhzsODAzxXVlYqzzf1uqvQPhng2DxQCJglfXNjTVp39aW1djRwt2cW4NxBmSnbuEty/ut/VEZVaDTeWAKjIiT8up6S9uJTEtYrXfi7LtoCbVmgsq5WskqL5bVDuwQPPBQabyzQYRLDwuXJ/sNkcGKqxEdEal67DRPZFLiPHTtW0V7Rakcpzki2BF6AYkvmdBx9iEHo4rgFzNBkDO10x1tx/srTRy44fdP421OF0wAzxRFvO/X6FHBnQOzAXKHKNDY2tBIoJuyiAdrssEld60qBttI4Oh3P+9atW12p0ql78fyTdArvO0COFw9UIIJqPKVo4G7fTECRgeNetGK9FK1cL1WnsqShtta+Bm2oOTA6UiJGDJDYe26TuCk3S2B4mA2t6Cp91QKozGzKzpQ12RlypDBPSNTkTQUFmS5RHeSmjukyI723JIRHSECg5rXbMYdNgTuS0fPmzVPKIcSKZWdnq2Y5mUdSGqcccpGupLe3YxyeXKejYLXxGADGAGS7iyPe76Z9cIUu4+gGRgP3NmYeoDtr1ix1PAbFBG1OHlpXCgEs8OHYEPD75s2blefblShkZ/pDwOyIESOE7F7QgsrKylTAbFZWltv60Fp/NXB3ZjadvxYve11+keS/t1yKv/pGqs+el/qqKhFPp/wGBgr0mPAhfaXDXRMkduYkCQkO1sGozi8B/76Dk6faWlmbnSFfX8yS40VXpKy2Ruq9gPMeFhQsXaNjZHRKJ5nStaekRkRLiAbttq3npsCdhn7yk58oWWeAO2ITRsEhN2DAAEWpfeutt2zrk69V/MyCEoFP7kyxmyZj9MUMXcZs35xR1fE54P7EUwmybn24M2ug1WsNWUUoLvDEUWZZtmyZCj5xBWhTF3USqU49u3btkr1797qN846HYODAgcLRH5sTwDuef15ErgTiWmF4DdytsGLbddTm5EvRFxsk/73PpDrzwre0GU8FL4EBEhgZIZFDr5O4J+ZI1A3DhGAxXbQFzFqAWKN9eZfko8wTcqwgTyrqal16p5vthyP3EYgaFBgonSI7yMwe/eTWTt0kNlSfNDliO1euaQ64z58/X2VQJUaM77aR2HDYsGFKy52TeoA7FFtd2raAo17mxjW5gyZjtLdhzWUlz+hMcZYu05b8Y9O2NXB3YDYA7xyBkQkVqgse9w0bNiitd1fAO8mRpkyZonhxbAgA7u7kvAPeGRda76R0BrzDz4N77w6t+ZZMr4G7A4vSgkugyNTkF0nZweNS+NbHUnn0tNQVl1pQs/VVhHRJlQ7jR0v83KkS2rOLBEZpTq/1VvavGnl3Q5M5V1YiKzNPyq7ci5JTUeaRRogOCZWeMfEyt1tf6RefJHERkUJwqi72WqA54I5nfejQoUrgAc1uQ7SCzKkIUADcFy9erPCBLq1bwJNpMkbPf/fvZTLjziKnptLZIFVnPfsauDs4HdBLevTooTTR2WETVU6CpvJy1zLxETA6Y8YMtYPH0w1obiwz5WD3XLosJSVFBeJC3TEUZ9CpZTPRHkUDd/dZvaG+XmqLS6VyzxEp27pXynYckMoTGd/KRbZ3CQhQco+Rw/pL1NhhEjlqiERc11NIuKSLtoBVFiAh08mifDmSnyv7ruTIkYJcKampdskpY1XfQgKDJD06RgYnpsj1yWkyMDZJOoSGak67VQZuo57mgDviDuCAixcvyooVK5TDiwKdFlot31ASLTam0bipu17XjBmajLOg2BWjQGV+/idp8uB9G52upteATg7dY2bz4nPA3ZXAAEes3Lt3bxWwCsgmCOXTTz91WWwfb/ddd90lRKa3B+edceP950ShS5cuSp0AvvuaNWuuvpQcsY1V12jgbpUlnauHrKqlm3dL6da9ivdek5svDVXtI5mHRz00vaOEDeytJB+jRgyUkI72SX85Zyl9tS9a4EpVhRy+kiPbLmfLqeICuVhe2m6Bq6FBQZIUHqmCUIckpsrwpI7SPy7RF83u0WNqDrjHxMTI448/rqgw77///lVlGSinDz74oODkQ4Fuy5YtHj229u6cs/QQo7/uoslAxeR0hay4D9//G+kQne+UyRztp5kAWA3cnZoKUQ/lyJEjFZeN7KokaEIWCtUZVwrebjjvAGgKlBl36rzTJjSgW265RdFnCFrlVAHvvxE578r4nLlXA3dnrGXttXVFpVJ1IkOKV22Uks27lQJNQ1WNNNS4wQMfECABoSESGBoiYb27SezdEyVy8jgJTU5Qz50u2gJ2WwCHTEFFuWzOvSDrsjMko7RIaurqpKah3i0eeAJNQwODJCUySsakdJab09KVxz0yWMdz2D33zdXfHHDnO3n33XcriiuOO2SVjfLQQw+pmDF03NeuXdseXfaaNp0JxjQG5S41GeYYCjG5fIiFGT38zzLuhrNO2daRkwEz3nY64XPA/eVXYuWd96KcMrCzFwPY0XIdMmSIkoEiixpBKq7SZgDvbAi6det2lfO+c+dOt3wwDBsYGxMWLDQe5CIJwoHP566gVQ3cnV2RFl5fXy/1VTVSX1qmAlbLtu2X0g07pWz3IQsb+W5VZEFFiz1y9GCJvmG4RA4fIKHdO0tAdIQEAto1n9dW++vK/2aBhgaVUbW8rkYulpXJwfwcxX2HPoPmu93ZVocldVSKMUMSUqRjZLQC7ID5QL3+22WJNgfccWoZks58nxtTW6dNmybdu3dXcXBIQrorO3q7GMfFRs14mv/wWgd59bUOLrbc+u3gO2IVkM2GLnzo0CGR+o2y8C3nYxbaosuYCczVwN2F6WdXbcg/EciJdxxJR1eyq9IdQ+cdSk57cd4B77x80HrnWJDxGZsTd/DeNXB3YWFaeGt9eaXUXMqVqqwLUpl1UWpPZkrVmXNSnZGtPPFWlJDOqRLWvbOE9ukmodf1lPAuaRLaJVWCk+IlMMI6dSgr+qrr8C8LVNfVCfSZi2Ulcrm0RDLKiiWjtFjOlRXJ5XJrgliTI6IkLTJaukR2kF7RMdI5JlY6RcUomkyYPmVq9wXXHHDHWYfjjuzqFy5ckCVLllztJxLLnMgXFBQo/ntpqWcG+7e3Yc16mh2ln5gdH5sywynL7zgskf0E95hRl2mNum3mxMEYl/a4m53hv90HN71Xr16KFw69xYpkSoD322+/XWVtBTSzIbCiXmeHSrDNnXfeqcA7CgwE2xB04yotqK1+aODeloXc+/8qgLWmRmpPZErVKcD7eak8d0EaSsqlvqhE6kvLpb6yWvHhW1JZCggKVHKO3/6ES2B0hATFxkho144S1qOLhPZOl+A+3SQ4OFhngHTv9OrW2rAAa5r38LnyUkWdOVdaLJcqSqW0plpKa2oUD56MrPy0uP4lQNBgDw0KVF70DiGhEhkYLGnRHaRTVAdJj4qR3tGxKi+BTqbkOUuyOeBO71CQmTRpkopL+4//+I+rHTZi4IwETQSw6vJdC5gBrXbTZBrnt4HfzqZs6dKlV09NnFV+YdQt0WXM8vt9Fri74yil8TIEaJBMCfDODg15qMOHD7ssp2jovEOf4WOAx5ssq67ScZx9iQDaUZyBvsP4eCHB3XNVx761fmjg7uwsufd6VBNqKiqlPuuiVJ/Kkurzl1RCp7rCEgHkN1fgroekJUlIarKEpCZKSOcUCevT3b0d161pC1hogXNlxZJdWiKXKsrkSmW55FdVSm0L6x/pRjKcdggJUUmTukfHSmpouISFhiq6pS6eaYGWgDvfZcQcUGRbtGiRUpihIDTx2GOPSV5enpKMJgZOl+9awAxFxE5sB1CH+gzLgOeRuIXPP//8O1Sn00cuOD2dzdFlzGwCGjfscx73t96Olt/8W4zTxnXlBgJKCSwlHbLhIYcX5Sq/DfAO1wraCvUePXpUZVl1lY7j7FjhfA0fPlwtbE4DyBrH6QLHSHb0RQN3Z2fI/dcrz2JtnTTU1EpDXZ0IgKWeAL7m+8KJlAQFClx248+AkGD3d1y3qC1gkQVqG+qlrh5OfL3KutoW/x2eOj+A+OCAQPWnei508VgLtATc+TZPnjxZBahyGk6Mm1Gee+45pcaGqsyRI0c8dmzt1TFPo8kA1KE9EV+IU4rA4k2bNjWrqGdmw9GULsP433s7z+mkThq4W7xiefnGx8crz3taWpqacB5kJKFcDehEHhLOFcGiFBYVnCt3Z2VjR4rXHdUZjgfZlJw4cUK9tKzuiwbuFi9QXZ22gLaAtoC2gNMWaAm48z2cOnWqkk/G2042daOgLIOwA99Gkirqcq0FzHibt+8IlfmPWC8HDGgHW91www0qE3dmZqbCVzgnmytm+t6ULmNGu75pX7TH3cKnCs/0/ffffzWZEjKRx44dc7kFFhTSRHi8Kfn5+UqGqj0CX3ghzZ49W8lWsmG5cuWKfPTRR5Yma9LA3eUloyvQFtAW0BbQFnDRAi0Bd6o1vsl8B19//fWrLRGfhiIJp+54bl09eXdxCB53uxVeaysGxbyRTAuREbAbNGQy3qKk11oxQ5cZf3uqwNE3e9rg88DdEe1MKya9pTqgkhCwCm0Gb/uXX36pgjqhurhSULHhRUHAqrEz5CgO4NxSQJQr7bV2L0EceN5Z9PSLsX311VeKz2cFdUYDd7tmzpp6G+rqvw1EZU3zewu83pZaU8F30GZCgpVuuwQGasqANVOja3GDBaDF1NTXqZZqCNxuaD6uo7WuBEqAkGQp6G+UGS336IaJM9FEa8AdcD5u3Dj1DQTwEf9FwXsL7YLTcWLe7BZzMDEsv78FTztxibAkAO3E7KEC1BZo9xTD+ZzHvb2BOxObmJh4lZvObptdNwGrru68jQAK+FgExebk5KgAmPaIXCdQFeCO9BU0IeSS4PORrImTAYJ2iouLFWUISo0zRQN3Z6zl/msJQq08eVZqL12R2vwiaaiscqoTyDwGJcaqTKiB3TtLcGwHtZ510RbwBgugIpNV+q1XjuyqORXOS0OGBwVL79gEiQ0Nl7jQMIkOCfWGoftdH1sD7qmpqXLPPfcom+BEgxpLSU9PV6fSZFbn1L09Tsb9bqKcGDCgfcCAASoQFRyDegz0GJyg3lJ8EriThKmsrP2Cfhpz3nmI4YDzYHN05qrn3Vh0eN/x7gOOqZtAUXcX+pKUlKROAnr06KHoM6QH5rSBXSwbFTYXP//5z5XOvaNFA3dHLeWe6xqqa6Q2r1DKtu+Xiv3HVGKmutIyBdjrq2uU192ZQoAqnvaA8FAJiIqQ0E6pEjGgl0SNGSohXTtKYHiYM9Xpa7UFbLWAkoOsqZFDRVfkRHGBZJQUycXybzmwlbXfykA6WwhMBayHBAZJTGiY0nLvFRMvg2MTJSEiUmcKdtagNl3fGnDH2fDoo48qFRIosTjRKCixPf7440rLHe57YWGhTb3T1ZqxAJ52pDwNlTwkrlEBcjdzwUzfjXs0cHfFem3cyxHafffdp7zPeKShzVjBeWdj0LNnT6X1TuEFgkQjqjPtUWgf8P70008rKk9jD4OxuUA6y9FNiwbu7TGLzbdZfe6SVB46IRX7j0vFoRNSeTJTanPzLe1gUHyMhHXvIhGD+0rUDUMlYkh/CUlLtrQNXZm2gBkLVNTVSk55qRzOuywHCvLkTEmhXK4oUxruVhX03ePDwqVzVAcZHJckgxNTpGdsggL0urSvBVoD7vQMWiyiDefPn1dUC+ixfPfnz5+vAlSRioSGoYtnWAAZT9SAwCXgKGIFORnxtqKBu80zFhERIdOnT1dqM0gNrVmzRnHeXVWbodske4BrjvIM3m0SNVlByTFjEh6IV155RR1BNQboPBx45efNm+dwhL0G7mZmwPp7anOuSPG6bVK0fJ2UbdtvfQNNawwMlOhxwyX2jvESNW6EBHdK0RrX9ltdt9CCBQDtWSVFsiv3oqw6d1ryKsuFbKp2lviwCBmVkibjO3WToQmpKnuq5r/bafHW624LuEMVHTt2rBKMgBaDl53T5lmzZglUGsD8qVOn2m8AuuWrFgCDTZkyRTEDYEEwX1lZWV5pIZ8D7mvXh8s/Ph/frlSZpiuBpAzosQNuAe/bt29X3nErkinhzadu9GQBzAD3nTt3Wi7R2Nbqbgm4cx+cfySyGLcjRQN3R6xk/zV5f14sRSu+lorDp77VaXdHCQyUkJQEiZ4yTpL+9xMSGhamA1fdYXfdxncscLzwiqw+f0bWnj8rpbU1bjlKh+CJB/66+CR5/Lph0i06VmVa1aV9LNAWcAecP/jggyowFcoF3ltOoDlh7t+/v/rmOfrda58R+kerUJaZE+Lx2GQxV0g/emvxSeD+4i9iJSc3yGPmBK8z4J2F06lTJ0WbAbjjIed3VwuLkUh2uFsUsn598803aoG6q+Bl+MlPfiJz5869ZtPAsSFBtf/yL/+iAkAc6ZMG7u6atebbgQpTvGaLFH68RipPnJX6sgq3dgi1mbC+PSRu9mSJu3uiBMfHurV93Zh/W4BESiXV1fL+qUOy9dI5RY1pK7mSlRbDww7/vXdMvDzYd4j0jUsQgll1cb8F2gLugPQFCxao7/jGjRuVQAOqa1BHSVpI7BkUWV3azwI4FfG0G8kjiUXA044T1VuLzwH3PftCZcGz8R4F3I3FAW3m3nvvVUc1BELs3r1bBZZaUQi0gDZDcCi0GY7seGG4M1Ia6s4f/vAHFaiKLCQvNUA7UlmXLl1SgB7ZyLZ2uhq4W7EizNVRV1ImFfuOSs6r70rl8bNSX1puriIX7wrqECXh/XtJ6v96VMIH9JbAqAgXa9S3aws4ZoHimmrZdDFLVmSelNNFBSozqrsL4J3A1Rnd+8rEzt2lb2yCu7ug2xORtoA7RoLPDh10z549ymEGIOQ7jD4431947rq0jwVwapIoC8wFFjHkub0pELU5y/kkcCfF7NkMz/RQ4Jnmge7Tp4+KasbrTnY1K7KPApSRihwxYoTiBuPdBigDmt21UOGR4XUHvDNW2iaqnvaN9N5sWJDOIjtZc/3SwL19XnK0ioe9aMV6yf3TIpH6hvbriIgERkZI8oL5EjP1Zgnr0aVd+6Ib9w8L1NbXK6nH1w7vllNF+ZYGoZqxYNfoGJnd8zq5vUsP7XU3Y0AX73EEuONdN3TbEYlAt93QCOcb/8c//tHFXujbzVgA0D5hwgRFUQZnkMmWzZUvFA3c22EWCSYlcQM66ByrcZwGgLdKNmrYsGEydOhQtcvE840XAGqOFcmRnDEXtCCOqBgvmwoDpAPg4QSyYYHW07RfGrg7Y2Vrr4XTnvfWEqk4eEKkoX2Be0BwsFKaAbx3mDjW2oHq2rQFmrFAflWF7Mm7JK8e2CFltTUeYaPp3fvKPT36Kb67Lu61gCPAHfljdNtxUq1cuVI5pACLSA4mJyfLm2++qbXc3TttipqMg7R79+4qlhDQfuDAATf3wr7mNHC3z7at1hwdHa0SAJB9DX4cQS0ETPDQu1rwtvMyYXPAiwNgTNAqnu6yMueThZjtD/0g4n7UqFHqBADgzg+bFY4TeaAyMjIUXahxvzRwN2tx1+5Dq/rK20vlyqvvup3X3mzPAwIURSb1mYcU3x3ZSF20Bey0AAGpX5w7LavPnZYqmxVkHB3H8KSOMjW9l9zWuYejt+jrLLKAI8Ad2UcCVPnGQYvhpJvvLsAdAI/koFaWsWhCHKgG2hJS2cwBTAZDbc+bOe1Nh+1zwB2KzBNPJXgsVabxBOCFHjx4sApaRRGGZEVLly61JEUyXm1eKHfcccdVxRm0Zr/44gtLAmIdeH7UJYD073//+4oWRKAqmwjAu5GgiXHDyd+8ebPaXFA0cHfUutZeV3UpV6785WPJf2uJtRW7WFvSE3Ml/t47JKxnVxdr0rdrC7RugW2Xs2XRqUMCgIc24wmlR0y84rnP7z3QE7rjV31wBLjzXZsxY4YC6XCoCVAlEBK9cE6dyR6+Y8cOv7Jbew2WOMLbbrtNOS7BQOAKaLm+BNqxrU8C9+eej5dDh71HQguPNBw5wC3JiwDvBJdawUunTjYGJGzid+oFvJMpzF2LGalKdNx5kOD/sWHhh/4A5NG0B+BD54GD1qtXT3n99f9qr2ffb9utOHBc8t9dLgUfe5YKQtycKRI/d6pEjRrst3OjB+4eC3x1/qy8cWSPFFVXSn07U8WMESeGR8jNaeny9KBR7jGCbuWqBRwB7gQ9Qsvg9Bw6BifnfNvw+kLVQMHks88+01a12QJslog3QIaT0w8cgSjIOJr40ebuWVq9zwH3gsJAeeSJRK8C7jzkJC4iqDQuLk5x5eCl88BbkaiJFwu8d7z7eOHZHKAtSyIoK+QoHVmRcN0HDhwoxcXFalwE7+B156HiaBE+vrGxqK+vkx//+FlHqtXXWGiB0vU7JP+Dz6V49WYLa3W9Kvjt8XOmqCBVXbQF7LTAZ5kn5fcHHMs3YWc/mtY9JqWz/HrMBHc2qdtyUFUGkMi3G9BIltT3339f2Q6VN755OKv++te/anvaaAE87VCDsTeYiQ0UvHZfBO0+6XEHuC94LkG27wi1cZlYXzUeaMAsu3ReBHDdAe8ErlrheQe8s/tH753ADfjl8O7gl7sDvJOowpBlYkx4/DlpoF9IZsF1R06SviUnJ8m0aZOtN7KusVULoCZTsHiVlG7a5VGW0sDdo6bDpzujgbtPT6/Tg3PE406lnGjDacfr+6c//UnRPzlFJ7MqDioCVN3xnXV6gD5wAzaHVYCSHaB93759Kgklc+CrxSc97t4I3NUuKiBAeZ7nzJmjXgAU5BzhzFlRqJ+gWHjvcO/YjQKaly9fbnvUO1SY0aNHK88/Y4MORBAJLzc2LRcvXlQ7ZE4FJk2aKJMm3WrFkHUdTlig8NO1UrjkSynd4lmSWRq4OzGJ+lKXLKCBu0vm87mbHQXuOKYM6UECVPme4YhDgAJZwnfffdetOVV8biJaGBC4ArtDU4L6C58dh6cvg3af9LgzqPmPJHmdx73xuuQlgOcdEE/gC4EtUFusknPEy80LBXoOC5+jvHXr1imvt51HS4xn+vTpEhMTo+gxK1asUEB+yJAhqh9IQ5J9DuD+0ks/95d3j8eMUwN3j5kK3ZF2soAG7u1keA9t1lHgzjeNE+WUlBQVp4UTitguvnd8b8kaTgyXLtZZALtCUeJUA/wABRc5TjsxjHW9d60mn/O4+wJwZwxIGd18883KM46nnEALotPhiFtRDF49ix4vPLJJ+/fvVz8AebsKHDQ2JRwbGjJN9AEAj+cd+k5ZWan8/ve/tasLut4WLKCBu14a/m4BDdz9fQVcO35HgTsgEjUT6Bo4pT744AP1Xb3vvvsU9RUpZn50scYCAHVO6w2paZx+bI7cKXdtzUjM1eKTwB05yHXrw81ZxIPuIlAVUItHmqOf7OxsFbGOMowVhRcKElbw3tkg0AaSkXi9rWqjaT8B51B1eMGRhGn16tVSVFSkgDua75wwNDTUy/e+d78VQ9R1OGEBDdydMJa+1CctoIG7T06r6UE5CtxpgO8XiQ8BlW+99Zby/M6fP18BeIAl3zpdXLcAGIJAYOOk/tixY0r20V9AOxb0SeD+0xfi5ONl33LEvb2wSIcPH65eChS84cuWLVPR61YVMptSP9QZvPtQcti9EkRqR0HZ5oEHHlAqMhwrEiDLy86IzO/SpbNMnDjejqZ1na1YQAN3vTz83QKeCtxHJKXJP4+8WaJCQiQoIMDfp8lt43cGuPfp00cpyQDUlyxZohxtOKnS09OVUhzfbV1ctwA0X7ACgahnz55Vko/+BNp9Fri//EqsvPNelOsrxENqALyzk+dYCIDLgl2zZo3ipFshF8kwaYOHAc830kp4CzjaQ1YJBRqry5gxY4QfFHMI5iFIlrHh/Z8+/S65/faJVjep62vDAvn/s1wKl66R8r2excXUwal66brLAp4K3IckpsiPh4yV1MgoCQ0Mcpc5/L4dZ4B7YmKizJ07V307iUvj24lnmG8qp8pouVtFdfXHiYEhgEY7FGKoSVCSyErrb6BdA3cvWv3GokWZhSBPOOkGsLYyghrvAIA6LS1NgerMzEzZu3ev8h5YmbCJMaDtDkWHCHy8EfDeAe8PPfSgPP30U140O77R1cu//asUrVwv1RnZHjUgDdw9ajp8ujOeCtwHxCfLU4NGSo8OcRIeFOzTc+BJg3MGuPPt4iQZ1bQTJ04owYd+/fqp7xwgE6oM2dF1MWcBGAFshGAIwDjAeWkl88Bcr9rnLp+kyrz1drT85t9i2seiNrcKoGbxdunSRe3sSaJEBDtJlawqRMjj4R80aNDVbK4ErR46dMiywFU2IgSqcuyFzi28emgzlLE0K2hkAAAgAElEQVRjx8if/vRHq4aj63HQAhq4O2gofZnPWkADd5+dWlMDcwa40wDUGPKlEL+Fh51v6aOPPqr+zjeOU3JdnLcAMtEkWIINcO7cOUXl5ZTeX4sG7l4487wMALwkLMIrzq6T3b2Vu3moMySVQAEGTwLedl46tGMVdQbAftdddwnyl9TJsRdBsaNHj5I33njNC2fGu7vsqcA9+qaREjdnisTN0PQp715hnt97Ddw9f47c2UNngTsBk7feeqvysK9atUr9+ZOf/ER914jl0pKQzs8eTkRsiqOSxI3ktvFn0I4FfRK4E5hKgKovF3aeUFrwihNQCncOUG01pQVlG2SuANeAefhka9euVeozVlB0ULWBFwhNBslLTg9GjBiugXs7LF5PBe5hfbpJ3PQJkvjILAmMjBAJ1MF57bA8/KJJDdz9YpodHqSzwB0Z54cfflg50QwP+0MPPaTorcgfk9FTF8csAK6BuovzEE47zr3PP//cb+kxja2mgbtja8gjr8ITTuALqjPw6gC/JGpiV29lemVDMxWOGYowPFCkFSZLGZ4EvP6uFIJNGENJSYniAXbu3EkDd1cMavJeTwXuAWGhEj1uhKQ89YCED+wl/F0XbQE7LKCBux1W9d46nQXujPTpp59WTi2cUHwjZ8yYoaitUE3xuvtDgiArZrxr165KpSchIUFRdA1BDivq9vY6fBa4oyxTVuYfnjk00QlaxSuOygwyjiRrKiwstGx94m2HX4+uPO0hGQlFh8h5dFRdKWi3z549WyWdgrN/5Uqe5ri7YlCT93oqcJcAkZCOyRJ98/WS+r8ek+CkeJMj1LdpC7RuAQ3c9QppbAEzwP3uu+9WnmLiwgDvOKVQS0PLndNqhCV0ad0CnMRz0o9SD3Qj2ARkRtXlWwto4O4DKwEPeHx8vApahfcOqAa0wwWzkvdOO/DSCSqlLTYJBJmePn1aJYZy5YVEv0kZjXc/MzNDXnrp5z4wM941BI8F7ryowkIltGuapP70cYkcMVCCE2K9y7i6tx5vgbLaGlmReVL+35Fvg+Q9qfSJTZAH+w6RoYkpEh2iT5zcNTdmgDsZPQmkNIA6IJRYLhTa8BpzsqxLyxbgdILND9gC0Q1wDAGpuvzdAj4J3NeuD5d/fD7ebzzuxnTCA4N2Au8d+gp0Gagn8NGtPp5DxnHixIkq2QSJlNgobNq0ST1gZtrC6059vXr1kpSUZLnzzqn6OXWzBbJ/9p9SvHqL1BUUubllx5oLjIqQ2Ltulbh775CIIf3Ui10XbQGrLLA375J8kXVa1maftapKy+rp1iFW7unRX25JS5fY0DDL6tUVtW4BM8Ad4Dlv3jx1Ir18+XL1LX7sscfUN5K/40HW5bsWwDGIh51NDpKP0GNQj2EDpMu1FvBZ4P7iL2IlJ9c/E1XARYc6g/oMajDosMO1szr5A3x3kjbhLedBw9MPTYe2iP52tkDB4Xisd+9eOgGTs8az4PrMx16QkvU7LKjJnioCgoIkODleEp66X2Km3ixhSQn2NKRr9SsL1Dc0SEVdrSw6eUi+vpApl8utk9a1ypCdozrItPReMqVrL0kIi7CqWl1PGxYwA9wRjgCo41hYvHixigMjYJXT6g8//NDSU3BfmkBAO45HNj5sdgDtR44c8aUhWjYWnwTue/aFyoJn4/0WuPPC6Nixo1KdgWsHpQWvO9ncSHbkajBp49VHW926dVNBsrRFwaMAv48kFOyaHS2cGIwfP14mTpwgU6fe7uht+jqLLODpwF0NMyBAosePkvg5UyT2jvEWjVxX488WqKqrlUP5ufLeyUNy4MplcS3U3h5LauBuj13bqtUMcOcE+s4771TfRWgeOLPuueceFSOGKgpxXLpcawGcgCSqglYEU4DTe0Q2rEz66Es291ngjhzk2Qz/zjDHzn/UqFHqB284cko8EABqqwsed7LEjR07VqnOsDlAmpL2nDka5AH+6U+f11QZqyfIgfq8AriLSFBcjJKHTP7R9yQ4MVZEU2YcmF19SXMWABjklZXKX08dkj15lySvstwjDaWBe/tMixngTpwWaihQVjl93rx5swKlffr0Ud9DMp7r8ncLwAyYNWuWksxEjQdPO4IXVjoYfc3eGrj72ow2Mx5eGJMmTVI67BzXoSWLpiwPidUPR1JSksoex8NocJCJCGez4Gh78+bNlX/6p+f9YGY8a4jeAtyxWsSgvhI/d6r8f/beAzyuKsv3/atKpVTK0ZIsOcg5ZxvnbGMwyYTGMOBp2t2vMUOYufTMncu7TE9PN/e56TfQDY9uoBnswWRsMs44Yss2zjnJtiRbOZeySu9b2xQYtWXVOXXCPqfWns+f6fHZ6b92Sb9aZ+214u+eC0dkhFxC8moso0BJvQf7Sgrx3vmTKG7woMXbJuXaGdzNMYsacCfHFRViorfHFCazatUqEbpKDjQCUrqgyu2qAgTrxAuUUY487cQl9GWHPe03PiEM7kHwCaIfJPSajlJS0d/0v8kbTikjKYRG6w8JvSqkEsWUfYYAnkJgaJ79+/eLlE5dFW7iyqnmHEorgTsVYqKc7pn/8STCsjM4t7s5R8bSsza1teFgeRE+PH8SxypKQP9b1sbgbo5l1IA7rZTCZKhwEIHpyy+/LN5GkxeesrxRnDs3iMQWxCT9+vUTTj6qQUNvIyi0l1sQgjuFyDz5dAKOHnOx/a9RgH6IkCeAXuERTNNlVapWSpdX1WSCuZG49EGkb9F0UZYAnuaj1E55eXniw0meiM4ag7s5x9ZK4E4KUT735J/dIy6qhmWnmyMaz2pZBQo9tVhfcB5vnT4i/R4I3Odn52A+X0411FZqwT01NVUkWqC7ZqtXrxbOMgqXob9feeUVQ/cg42Tk3JsxY4YIHyJNiAnoj5aFI2Xct1ZrsqXHncG98+NB4TJ0a5s+NOQNp2+3RUVF4hKNlgWbfCugDyjdFp8+fbr4IUYfTJqTqshRyA7F3ndsDO5afbyVjWM1cA8JcyG8RyZSHnsA0VPHwhkXrWzD/HRQK7Am75RI/3iuRv70fAnhkRiV0g0/7T8c3aL4nBt1cNWCO935mjt3rvhdS6EfZ8+eFR54qgL65z//GR6Px6gtSDcPOfHo8m7Pnj0FtFORKoJ2rZ2H0m1cwwXZEtwrqxxY9mQicvdwoYrOzgr9AKEYPMrHTjBPP0ioiNKFCxd0+QBRbD2ljqQqcgTu9IOtuLgYW7duFV8crv3QMrhr+An3Y6j25ha0lJSj8Fe/h2f3IT96SPJISAhCXKGIv3UG4u+aA/fEkZIsjJchswKtXi/O11bh/XPHsbu4AA2trTIvV6wtNiwcgxNT8Oig0chwx0i/XrssUC240/6pLgmFyFRXV2Pt2rXCWUYhNJQiMlgLChEH0BcaSiFNGefoSw2FyHQVPmuX86TVPmwJ7iTO4iXJDO5dnBLyho8ePRoDBgwAZXOhDw99kCh85kahLIEcPvqiQABPaZ8o6w153OniKnngy8vLxRoY3ANRWHlfb30DGo+fRdHvXkX9wRPKBzC5R1hWN8Qvmoukh+6AMy5GpIzkxgpcTwHK2V7T3IRPLpzG1isXcbFWzmJjHdfO4G7OeQ4E3On3HP1+pd9zdEGVYtzJA08XMOltc7A1gnZKUU3huuRpp9/55G3n8BjlJ4HBXblmtutB+dfpBwz9UKEPFF2gOXjwIM6dO6fLN2FKl0XfuOkLA81N8fDklaAKafRhpgJMf/7zy7bTWdYNWR3cSdfo6eOQ/Pd3wX3TSISEBmfhNVnPl0zrqm9tQV5NNV44kotLddUg77sVGoO7OVYKBNypCjh53akqOHnc6XceFRmkt9qUzz2YGnEFpYomaKcvMuSso7SPDQ0NwSSDZnu1LbgvfTQRm7dwmjh/Tgp9qOiGt6/iKoE0fQsmcKe8s0qKKPkzHz1Dc9IHmH6Y0Qc6KipKfEm4mm/eg3/6pyf9HYqfC1ABO4C7Kz0F7mljkfIvS+GKdn+fijRAabi7zRQ4VVUussjsLSlEXUuzlMWWric5g7s5BzEQcI+Pj8c999wDclRRDDe91R44cCBqa2uxcuVKczZk0qxUEZXCZCm+nd7qb9u2TReuMGl7hk9rW3D/9W/jsHKV23BBrT5hWlqauDhCIE8/cCjzzFdffSXi0LVOG+nTil6hTZo0ScQD0peG7OwszJkz0+pSWmb9dgB3cVE1JwsJj9yN2Mlj4EpNtIz+vFBjFChvbMDOony8deYoqpoa0dZuDW87qcPgbswZ6ThLIOBOYz388MPC405ednqTTW+26Xfriy++qHkNFXMUuvGs9PucfrdTiAw5ACmrHNV1YU97YNZicA9MP1v2Ju/3xIkTQa/66IcONcrBTt+UKaRF66JNPg88xb/Tt/KxY8dg4cIFttRWxk3ZAdxJV0eMG1EjByJ12QOIHD4ABPPcWAFSgJwO+0qvYH1BHr6+fMFyojC4m2OyQMGdQmUoJLSsrEwUXyJwJ088xbwTyNu5UdILCo3xVVOnGi6UjIKcgdwCU8C24P76m9F4bnlsYOoEcW+6uErpmuiCDaVxpEwwlAXm8OHD4geQXo1epS1ceCueeeZ/6jUFj9tBAa+nAQ3Hz6DouVfRcFA/2xolfPozjyL25img8BlurAA5Gmob6vF+3imsK8xDRZP14mpjXOEYkJCEfxgyFpTTnZsxCgQK7hQaQ1lUKPEC3d8icKc3zBTzTne67NooFJb2TtBOIUL0xeWzzz5jaNfI4LYF948+jsKv/jVeI5mCcxj68NGHjook0Ksu+gZNse9XrlwRMWp65H0npTmrjLHnra3Wg/pvj6HkP99Ew5HTxk6uw2wRA3uLDDMJ9/FbGx3ktdyQLV4vvrp0FhsK8nCqqgxt7e2W24MjJESEy/x+wiz0jk2w3PqtuuBAwZ2860uXLhXgeujQIeEIoxBUeoNt58wyVA3VdzGXHH5ffPEFQ7uGHwJbgzvFuXs8nBou0PNCAE9e91mzZokCEtQoXo1uhVPMmtaFExjcA7WYsv6tFdWoWbsd5SvWoOnMRWWdJXzaERWBuFtnCHiPGJQj4Qp5SUYp0NjWiiv1dXj9xAEcqyhFbcvfFnwzai2BzhMV6sILk+Yih8E9UCn97h8ouNNEjz32mAgvpdSHQ4cOFeGnp06dEmEjdmvECuTou/3220WyidLSUnz++ecixJabdgowuGunpe1Hoks19KqPYt/pv+mHEf0AovAZ+oBSOI0WjcFdCxX9H6O1tAKVH65D5Qdr0Xyh0P+OEj8ZOagP4m6ZhsQHbkOIOwIhTk4RKbG5dFsaQfumwgv47MJplDXW6zaPEQMzuBuh8o/n0ALcb731VpEG8vjx40hISEBqaqqIb1+9erVuCR+MVwoisQRBO3na6a0CMYGvwKIZ67HznLYF901bIvDU0wnscdfh9GZlZWHIkCEiBp5i4Sm9FQE8xfBp8c2awV0Ho91gSDuCO11MjRzcF93+588R0b83HDFRxorKs5muQLO3DQfKivHHI3tAGWVavNo4FszaGIO78cprAe7Dhw/H9OnTRWaZ+vp6kQKZwkw/+eQT8b/t0MjTTlxA1djpywntizztlI2Om/YK2Brcn3k2DiWl7GnT/thAvO7r3bu3uHwSFxcnYt/phxGVL6b874E0BvdA1FPe147gTtVTQxPi4B4/DKlPPozwvj2UC8M9LK0A5Wwnb/vHeafgbfdaJmd7Z6IzuBt/HLUA96SkJDz00EOoqKgQvxvprTVdVl23bp3wStuh0VuEm2++GbGxsSKMlmLaL1++bIetSbkH24L7/oNh4nJq3oVQKYW3y6LI406x73SDnOCdgP7s2bMiV2tdXZ2q1JEM7saeDluCOxX5coXCGReDtF/9DDFTxyA0NclYYXk20xSg4kpr88+LS6kXaqtMW4eWEzO4a6mmf2NpAe6URWbJkiWi4CD9Xpw3b973CR4oRaLVW3JyMhYvXiyy5VCqR3qTwJ52fa3K4K6vvkExOr0mI+873Ziny6uUB54KLFC1OCptrDR8hsHd2GNjV3D3qRh3+0zE3z0P7gkj4OBYd2MPlwmzUc6YPSWX8cXFM+Jvq4fI+CRkcDf+MGkB7pSNjeLcKbR0165dmDp1qng7vXPnThH3btVGv/czMzNFuku32y2gnSqtU8IKPWq9WFUnPdZtW3AnT/vSRxPZ467HqelkTF/qSPK+06uz5uZmkfud4t/JC+9vtTQGdwONBkCA+3tfofKj9Wi+aI/LqdcqGJqaiPgHFiL+JwsQkcJed2NPl7GzUarHxtYWvHJ8v4D2cotfSL1WvcjQUCyfMBv94xPhDHEYK2yQzqYFuNNFzcmTJ4Ni3en3YPfu3UVq5d27d4u0kFZtKSkp4iIqVVun8JhNmzYJaNerwrq/OnXPVHaXpaDQeuHUtgb3J59OwNFjXD3R3wOvxXP0LZwupwwePFj8odAZj8cjPAx79uwBvRrs6ts4g7sWlvB/jJbiMpSv+Bg1n29Bc4ENLxM5QuAeOwzxd81Bwj3z/ReGn7ScAjXNTTheWYq/njyIC7XV8FowZ3tnokc4Q/HU8PEYnZyOhPCrFa256auAFuBOK/QVYqLwUYpr79GjB44dOyY81JQ20WqNssrNnz9fpImm3/kUr3/mzJkuf7cbsc/Hl9XiiWW1iqbKGZSh6HmzH7YtuFdWObDsyUTk7gkzW+OgnZ+87hTPRzFwlCqSgJ0+3JQi6kbedwZ3Y48MwXrJH/4Ldd/sR2tppbGTGzQbxbpHTxmN9P/1SzgT40T8Ozd7KUA/Y/KqK7Hy3DEcqSgBQbydWrgzFE8OG4cxKelIDI+009ak3YtW4E4hJXPmzAFdVKVCTATydFGVYt7JW22lRrHsFNNOYbH0Vp2qwNLvdVna22+WYfw4ZfUaFj+chNy94bJsoct1MLh3KRE/EIgC9EpwwIABIv6dvqXTZVb6QUXx7/Rhp7i4jq/WGNwDUVx53+ZLl1H0H3+G59tjaKu0b6GM8J7dkbj4VlDMe2jK1UJi3OyjQGFdDXYV5eOd8ydAl1NbvV77bA4Ag7vx5tQK3AnYKYkDAfyJEycEuF+8eBEbN260TEVR8qwTrNMXEPK00+9xKipFbw60quESqIXHj23C2yvKFQ/z0cdRIpmJVZptwZ0MsHhJMnvcJTmJlDKSAJ4KNFBsHL0epDLQFPN38uRJkYHG1xjcjTVasIB7SEQYwjJSkfHbpxA5bAAckdbxsBh7Iqw3W1NbG3YU5ePzi6dxuLzEehvwY8UM7n6IpPEjWoE7ZZQh4M3OzhbFlyjOnUJmKG0ipYm0QqPf4TNmzBD52un3N120pcu1MoX6LP9dFRbdoS43vpXCZWwN7nQ5dfMWjgWU5YcCed8pz2v//v0xYsSI773vFDZz4MABcYmVXr0xuBtrsWABd1KVCjOlLL0XcbdOR3j/XsYKzbPppsDFumqsyTuJzy+elSLOVo+NMrjroeqNx9QK3MlbTcWJyNNOIaNUZZT+fPjhh5ZInUhvyukiKlVNp//etm2bCPlpbW013iidzEiXUrduKFa9HiuFy9ga3OnVB70C4SafApSBhn4QUCloCpUhqCfPw9dff41u3dLwyisvybdom64omMAdjhCE985G0kO3I+6W6XAmxNrUqsG1rZWnj2DL5Qu4WGvjUC+OcTf8UGsF7rTwkSNHYuzYsaJgIYWIkheeqovSW2fZ28KFC0XKZ/qyQZ52yogjW1MbJuPbh5XCZWwN7r/+bRxWrnLLdr54Pd8pQGmy6HY9xb9TJhq69EKeifZ2L37604dZJ4MUCCpw/87rHjtzAuIXzUPMrAkGqczT6KFAQ1urgPU3Th7EsYpSNLbJ4wHUer/hTid+OXg0xqdmIjWSf69pre/1xtMS3ClMZvbs2YiPjxfJGVwul4gR37dvnxFbUTUH5WenNwUU5kohMfRmnKqjyxQe49uYmkupHUWxSriMrcH99Tej8dxy9qip+sQa2Im87RT73q9fPxH716MH/YCbYeAKgnuq5guFuPxvL6Hh8Em0VSlLo2VV5VzpKYidOxmpT/wdHDHRCHFyXmyr2ZJythfV1+Hzi2ew5fJFlDR4rLYFResNczrxYN+hmJqejaxo/r2mSDyVD2sJ7vSW+d577xVvl+m/KSyUYsTpgqqMjQopTpo0SYS2UnjP4cOHxZcMf+uxGLmnQMNkfGu1SpQGg7uRp4vn6lQB8rTTD4r09HTcdttCPPjg/ayWQQo0nbuEgqeeQ9P5fHjrrZWaLBCJIkcMQOpjD8I9bhgc0RxSF4iWZvSta2nBkfIS/OHwbpH6sa3dXllkOmrqcjgwPzsH87NyMCA+2QzJg25OLcGdfsfdc8894u0yhcs0NTWJ+Pb33ntPOl3pywWF9dBdNKrFQoWiyNMua+pKupBKF1MDbVYJl7E1uFvFCIEeNrv1Hz9+HMe4G2jUxpPnceHvfoXWyhrAZin0biRjaFI8osYMQcov7kN4355wuDk3toHHLqCpWimrRUkhPr54FscqS0Tqx/aARpS/M4O78TbSEtxp9ZSVhS6oUmpk8lwTvL/66qvGb6yLGUePHi2qvdKXjQsXLuCTTz6R+tK3FmEyPkmmzUmD7NVUbQ/uFOfu8YRI98HgBXWuAGeVMfZ0NB4/h/P3PQWvR10aLWNXq91sVISJLqeSx909YYSA+Ih+PbWbgEfSXIEWbxuK6j04WHoFu0sKcaSiDJ5WZcVWNF+UQQMyuBsk9DXTaA3uFBK6YMECccmTcp9TnPuf/vQnETYjQ6OMMcOHD8fUqVPF+qhI1IYNG6T1tJNmWoXJ+PS3QriMrcF905YIPPV0AoO7DD8RFKyBwV2BWBo8Gqzgfq10kcP6I2baOERPGyOyzlDoTEioUwN1eQgtFKDMU1XNjcirq8HxihJsv5KPS3XVaAmiN0QM7lqcJGVjaA3u5Gn/5S9/KbztBO8E7pQSkooxmd0oJIYy35C3nRp52rdv347qarkzNWkVJuPTP3dPmKgBJHOzPbg/82wcSkr5F7DMh7Dj2hjcjbUWg/tVvQnWI/r2QOoTDyNiUA6c8bEM78YexevORrHrDY1NwsO+Jv8szlZVoNXm8ezXE4LB3fjDqDW40w6WLl0qMqjRHwqVofSKVEnczEZfIgYNGoSJEyeKNJXnz5/Hli1bUFsrf7ICLcNkfDaQPVzG1uC+/2CYKGObdyHUzM8Ez61QAQZ3hYIF+DiD+3cCUlGUiDCEpiQiZsYERM++CRFjBiPU5RKxntyMV4Aqoh6tKBFZY+giamljPZraWm0fz87gbvxZu96MeoA7VVCl9IoEyPX19Th9+jTWr19v6oapnsr8+fPFGwCqYv7OO+9ImT2mo0hah8n4xn/x5Rj88eUYU21yo8kZ3KU1TfAujMHdWNszuP+t3mHZ6Qgf1AeRowcjdspohHXvBkcUX1416mRSPvZLdTU4UFYkgP1sTQUqGhttnznmRvqGOhyYkdETt/Tog6GJqUaZIqjn0QPcBw8eDIJ3ahTbTqEoq1atMkVnqqVC0E5x9+ScKCkpwZdffil9eIxPrMeX1eKJZfq8FZA5p7utwZ087U8+nYCjx1ymfCh4UnUKMLir001Nr/aWVjQcPoULS/4FXk+DmiFs28cRGQFX9zTEzJwA9/hhCO/fG6FpSSI2lZs+Cnjb21HSUI+82iocLCtGbkkhrtTXiqwxwd6cIQ6MSU3HXb0GYExKerDLYcj+9QD3xMRELFmyRFQMp0JGFDLzwgsviP9tZKOUj5SjfcqUKWINlJqSwmMI3ilvuxWaHmEyvn0vfjgJuXvDpZTB1uBeWeXAkqVJDO5SHr3OF8XgbpzB2qpr4dl9CAX/+H/gbQieHO5KFY6eNArRt06He8Y4RMTHISQ0FHBw+IxSHTt7nkChpd0r8rHTxVMKjTlTXQ4KleF2VQFnSAj6xSfhJ30GY3K3LJbFAAX0AHcKR3nooYdESsjW1laRJ/2vf/0rqqoCz0PuryTkXc/JycH06dNF/ZSysjJRCKq0tNQy0D5+bBPeXlHu75YVPydzOnFbgztZim4H0y1hbtZRgMHdOFu1lpSjdts+XHn2j/A2NBk3scVmIu97aHoKokYOROJ9CxDevxecMVx2XiszUjGlk1VlWJt/Dicqy1DZ1IDmNsrNbg3Pn1Y63GgcBncjVP7xHHqAO4WnzJs3T1QKpy+slHZx7dq1OHv2rGEbTE5OxsKFC0UFV1rDG2+8AY/HWpWHqeASZZTRs8kaLsPgrqfVeWxVCjC4q5JNVaeWojLUbduLK//2EryNDO43EjEkzIXQhFgB7dGTRyPqphEI699LlDDnpk4BCo05VVWOg+XFOFxegjPVFahpplh2BvaOijK4qztjgfTSA9wp1G7ChAkYM2aM+NlBl0F3796Nw4cPB7JUv/qSpz0lJQW33367uBxLsP7VV1/h8uXLfvWX5SG9LqV23J+s4TK2B3crJNOX5cMgyzoY3I2zBIO7Oq0jBvdF1PihiBw3DNFD+iE0OQEE9tz8U4Aun5Y21OO8iGUvwpGKEhTU1YIKLHG7vgIM7safDD3AnXZBseV0QZViywmeydtOoSp6NoL27OxszJw5E3FxcSI0Z+vWrSJfu1Vi2n366B0m45tHj3AZ+tJB6w+k2R7cqXLqylX8SjuQQ2J0XwZ34xRncFevNYF6eE4WEh9YiKjRQ8RFVso8w6kjb6xpfWsL8utqsLf0Cr66dBbljQ0M7H4cQwZ3P0TS+BG9wD0jIwNz585FUlKS8LjThdA1a9ZovPofD9e9e3cB7bGxsSLV4+bNm3Hp0iURqmO1puZSKjlxKbxGadM6XEaLglG2B/fX34zGc8tjldqKnzdRAQZ348RncA9A65AQUaCJYD1yeH/E3jMfMXMmwhXGd2pupCpdPN1UmIdD5SVobG0BhctwYEzX55DBvWuNtH5CL3CnzDLkcTWCr94AACAASURBVCeApyJMlBKSwJ3yuuvR6CIspXxMTb2aRvSjjz4SWWSs5mmntasJkykodIKKKqkFfvK8a9UY3P1QUo9XHX5My48EoACDewDiKexqBXAPcbmAEKC9uUXh7ox73Bkfg7C+PeCeMAJxcyYJTzxdaOV2VYGalibk1VThm6ICEdNOHveqZs5ipOR8OEJCkOmOxUP9hmJmZk8lXflZlQroBe4UIjN79myRQ5083hQu88UXX6C8XPssKW63G7fccgu6desmsthQysfjx4+rVMT8bmrCZChBCSUqUQPNWjOkmjV0VN32HncSncJlPB5O3Wb+R86/FTC4+6eTFk81X7qC2o3foPj5N6S9nBrWMxOOyHC0FBSjjXLNG5zv2F+dKUWkKzP16sXVUYMQMXIQqJBTsOZ9J28e5aa+3FCH45Xl2F92Bd+WFqG2pYnzsvt7qK55jn6DxYSFY+nAkViQ3UfFCNxFqQJ6gTutY9KkSRg6dKjI7ELe723btuHixYtKl3jD5+kiKoXHZGZmora2Frm5uTh69KjhOeO13JQar/m1l0zPHVd+EZe89eS116IxuPuh4qYtEXjq6QQGdz+0kuURBnfjLNF48jyqP/saZW98hPamZuMmVjATFUByZaSi8eQ5NBw9g/ZGOdf5/ZYcIYjo2xMxi+YgZsYEhKckwumOApzBU7iprd2L+pYWlNXVYnf5FewoLsTJyjIFVudHO1PgsSFjcGevASyQAQroCe5DhgzB+PHjQWEz5GnfuXMnTp06pdmuCNopT7svPGb79u04ceKEKPpk1RZImIxvz2rAX8skJwzufpw+Avdnno1DSak235b8mJIfCVABBvcABVTQveHQSVR+uA6VH6yVNhSFwD166hiRN73ouVfRWlapYIfmPBridMIR40bksP5IWDQX0dPGwhkbbc5iTJi1oqkBRypK8eG5Eyj01KCupZlTPGpkBwZ3jYT0Yxg9wT09PV3EnVMoC72Z2rt3r/CIa9Eo1SN52nv27CkKPFHKx5MnT1ra0066qIFeX5iMT1c1Y2gZLqNm/o5nwvahMvsPhoG+LeVd4FzLWvxAMGIMBncjVL46R8NBAve1At5ljSEncI+/bSYih/VD6Svvom7Ht2i5UmqcSCpnCnE44Ih1Iyw7A+4xQxAzYzwihvSDM86eAE+hMRRDu7+iGPsoxWN5CQo9taDUj3QBVfYW4woXBZ/oS4bMjcHdOOvoCe5UsfTee+8VKSHDwsJw6NAh7NixI2C4prEmT54swnDoC8GBAwfEuHZoarzl18vFbma4DIO7HyeRwd0PkSR7hMHdOINYBdwT7p6H6OnjUJt7CJUrP0F97iF4661xuTHE6UBotxS4Rw+G+6YRInVkWI8MhLjs40y4mpfdg6NlJQLaT1SXo7i+zriDHMBMFDse6nBgVEo6mtvacKCsKIDR9O/K4K6/xr4Z9AR34UFetAhpaWniHkxeXp5I0UipGtU2yh4zceJEDBs2TFx4PXbsmAjBsWLKx44aaBEm4xtTTdVVrcJlGNz9ON3kaX/y6QQcPcbFUfyQS4pHGNyNM4OVwD1m3mS0trSg8u3PUffVdjSfu4TWqlppL6t2tGJIeJiIfY+dOxHR08YhLDNNeOTpUqtVW7vXi+qWZuR7akQRpQ35eShu8KCprdUSWyJgd4eGIdMdjVt69MWV+jq8dfqI1GtncDfOPHqDuw+yKZyFCiFt2rRJXCJV0+iSK1147du3r6glcfDgQezZsweNjdZwcHS158eX1eKJZcq06SzERQ08dwy56Wq9nf27mrn/5ndJe2OE/O8w1SoEoLLKgWVPJoJE52YNBRjcjbOTlcA9dv4UIUxLYyPq9x9H7YfrUbN2u7TZcK5rxZAQkSaSYt8T71sA96RRCE2ON87gGs5EoTEtzc3YVHQJmy5fxOHyYsvlZE+MiMTQxFTc23sQsmNisakgDy8c2aOhStoPxeCuvaadjag3uPfo0QP33HOPyN9OhZjUpoSkcBsKjxk4cCBCQ0MFtJOn3coXUTvaRKswGd+4WzcUi5zwSpoW2WUY3P1UnPJ3Mrj7KZYEjzG4G2cEK4I7AWNbrQct+UWo338MNet2oPHYGbRVWyM0Aw4HnNFRCE1LRtSIAYiZfRNipo4FeeSt0igH++mqcmzMP4/ztdUobayXPjbcpy2FxoQ7QzE4MQXjUzMxKqUb0iLdiHCG4otLZ/HCYW0uCOply58OGIHbe/ZHNNU34KarAnqDO8W5P/roowLayUtORZgoNaSS5nQ6RWgMedsp5ObMmTPiMqqdmpZhMj5d1ITLaHFJlfLQjx8X2D0a219OJSMxuFvrI8zgbpy96nbuR8V/f4Lazblob5UzvIEup1KMu8/j7lOH1ttaWoG6/cfg2X0IjfuOofHMRcuEztA+QlOTEDm0H9wThiN64khczVkvb+GmttZWnKypwOGKUhyvLBUXUD3fVT817tSqn4ngPDXKjRFJ3TAsMRX94xOR4Y75fsDPLp6RHtzv7zMYt/Xsh9RIt3ohuKdfCugN7rSIn/70p99fUP3ss89w/vx5v9ZGD9FF1OHDh+Omm24SF1EpTp7CbewSHuMTQk2YzIsvx+CPL//w2e4oqlrPd86gDL/to9eDQQHuWl0q0MsIPO6PFWBwN+5E1KzfibK/vIuGw6fR3qbstaFRq+wM3H3zUyaTppPn4dmci9qvc9FSUIS2mjq0t8j5RaSjbiGhToQmJyD+9tmInjwKYX16wJWaCITIUzSuxetFbXMTCmqqsPnKRewtK0KRRS6fkt5UdTQuLBzZ0XEYlpSGGRk90C0qGuHOH6cJtgK4L+o9AAt79kOWO9aoj2DQzmMEuFMF1T59+sDlcuGbb77Bt99+65feFB4zZswYjBw5UvSlHPCUPaampsav/lZ5iLzty39bqdhLfb1sMh33rCZcxp9x9dY2KMCdKqeuXMXeCb0Pk1bjM7hrpWTX49gB3H279HoaRJGm8hVr4Mk9gtbySsBrrSs8kSMGIGHRPMQvmgtHWBgRZ9dG1PkJSuVY1lgvsq28e/Y4rtTXgkDeKo2g3R3qEmExM7v3wvjUzj1mDO5Wsaox6zQC3HNycnDbbbehqakJp0+fxsaNG7vcHMWxE7SPGjVKxLTn5+dj/fr1IpOM3RqFlry9olzRtqjKKcWjd9XMCpfpal1d/XtQgPvrb0bjueXsnejqMMjy7wzuxlnCTuAOr1ekiGwprUD93iOgvZEHHhbIIe6zuMMdCVe3FET074XEn9wiLrFS5hmzGl0+/abkMraVFOBMVbkA+OY2r8h3boXmdoWhV0w8bs/KQZ/4JCRGRiHa1fldAgZ3K1jVuDUaAe4U5/7zn/9chLeUlJRg9erVN9wgxcL37t0b5KknrzvFxFNsvJ0uol4rgBq47ipMxje+mth56mt2uExQgLsWFwqM+1HBMzG4G3cGbAXu18jWUlQmLqzW7z2K2q170HzpCrwN1kiLJqquRkchaswQUbgpcvQghA8fAGdoqLjAZkSrbWnG+ZpKnCgvwYHyEpytrURVkzX0I31cDgdyYhNEWMyghGQMS0hBTFi4uLx3o8bgbsTpss4cRoA7XS69//77QTnYKezv9ddf71QgOr8UVjN9+nQB7QT6lImGLrfasakFayXhLGrCZcwOvw4acKdwGY/HmF96dvwAGbknBnfj1LYruJOCVAm2raIalWs2wLP7IJrOXAQBvZVaWK/uomiTe+4kROVkIzQpHo6IcN22QCEw5FU/U12B3OJC7C8rQkVTA1otEhrjy8veJzYeE9IyMSY1Q8S1+9sY3P1VKjieMwLcCcbnz58PSg0ZGRmJP/3pT9f1ntNzgwcPFmkfKe87hcds27ZNwLtdm5owGaX51tVcUjXbGRwU4L5pSwSeejqBwd0in24Gd+MMZWdwv1ZFz57DqP54E6o+24z2pma0t3ktE0JDoO5KT0biQ3cgevJohGWnI0TjVIAU+tLqbUdpQz22XLmIrwsvCI+7VRq5ZJwOB+LDItA/IQkP9RqEXnEJ4i2FkmYFcL+LLqf26KvoC4kSDfjZHxQwAtzpLdr48eMxYsQIAeTvvfcerly58iMzELRTjnaCdopppwuolPKxvLwclB7Xrk1N7nZ/w2Su1ezc8cuKJTQzXCYowH3/wTAseyIBJaU/ziCg2FLcwRAFGNwNkVlMEizgThdXW4vL0XgqT1xebTxxTuSCt0RzhIjqquRtp/CZmDkTETVnIlxhYZqFzlAYzL7SK9h25RLO1VSisqkBTZJmGbqezSgv+8jkNEzP6IEhialIDItAmNOpWB8rgPuMjJ64ObsPRqd0s8TxtfIijQB30qdnz564+eabBZRfL7NMZmYmFixYIMJj6BLr+++/j+rqaitL2+Xa1YTJ+HsptePkar4gmBUuQ7oEDbiTyHkXlHlfujxZ/IAuCjC46yLrdQet/GAtip//K1rLqqT1QHeVDtJftdpb2+Ct9aD+wHF4dh2EJ/cQGo6e8be7FM+FpiQivH8vRI4dgtgpYxDeOwvO2GjVa6tvbcHZ6koREnOwrAiX6qpB8e2UScYKLTLUhd6x8RiZkIohSanoHZeIpIhI1Uu3ArjflNYd87NzMLlblup9ckf/FDAK3FNTUzFz5kzQRdVLly79KLNMenq6uIiakJCA2tpaUK73sjJrhfz5p/aPn1ITwqI0TMY3o5q5zAqXocu6DO5qThT30VUBBndd5f3R4OR9vvLrl42bUMVMWoH7tVM3njiPup3fom77t2jOyxdfXLyNTSpWZ3yXkDAXQlMSQLpEjRyEiEE5CMvJhqNDTvIbray5rQ1XGuq+h/ZDZcUizaNVGuVfT4lwIycuAaOSu2FMUhpSIt2gi36BNCuA+7jUDAHu09J7BLJV7uuHAkaBe1xcnIBzt9st3hKtWLFCrK5Xr14C6GNjY0VYzPbt20WRpWBoarzg5HFX28iTrbRRyslA5lQ6n+8tRFCAO3nan3w6AUePcYlopQfFjOcZ3I1TPVjBnRQWqSPzr6Di3S/F5VWReYbg3SLeZtpDWHYGoufchPgldyI8IQ6O8HCEODvPnNLW3g6C9qKGOmwqzMPXhRctVUiJoCbM4UB6VAwmdcvCrO49ke2OVRwS09knjMHduJ89VpjJKHCnAkoE6MnJySDv+3/+53+Ky6qzZs0SXvjm5maRp5288VQh1e5NTZiMGZoYHS7j+zITFOBeWeXAsicTQa9RuMmrAMX30Z8777wDTz/9j/Iu1EYrC2Zwp+JM7a2tosqqyPu+bgdqNu26mjbSIoWbQlyhIlQmrGcmEh+8De7xw+HqltzpCb1SX4fdxYXYcvki8uuq4WltsUzGGNqU2+XCqOR0zEnvgQEJyYiNiBSpH7VqDO5aKWmPcYwCd3pTdMcdd4g/8fHx2LNnj0jxSLnZ6Xci5XYnaA+W9viyWjyxTP43gGpDc9TY8doMO0EB7iTS4iXJDO5qTovOfegHVkxMDFJSUpCdnS0KS/Tpk4M5c2bqPDMPTwoENbhfcwRayyrRdPoC6vcdRe2WXDSdy7fU5VXKPBMxoDcihw+Ae9IoRE0Zfd287+sLzmNz4QUcrShFQ2uLZT4EVDSJ8rKPSU3H4IQU9HDHItaPvOxKN8jgrlQxez9vBLjTWyTyrD/xxBMC1im9Y/fu3QXA79y5E6+99ppI/RhMTU2YjFn6GBEuQ28glv+2EuPHNYttBg24L300EZu3RJhlW563gwL0apB+OFEMH70eTExMRFhYmCiQEhUVibvvvpM1M0ABBvcfRG5vbEZLSTnqtu+DJ/ewKODUnF8kvPJWaaGpSYgcPRjR8ycjekg/4X13RP7wc29nUQF2FF3CofISlNR7pK+ASnnZUyPdGBCXiNEp6RiVko7kiCg4dCpExeBulZNuzDqNAHf6XUhw7vF4cOLECREKQ/+/UaNGoaqqSgB9MDWrhMn4bGLEJdWOl2eDBtypANPKVeaVDg+mD96N9kre9QEDBqB///4ids8XHkNeB3oVeOzYMWRmZuAPf1jOkumsAOX/LV/xMYr+Pfgup3YlbcOBEyJVZs2GnWgpLkN7Y9PV3O8WaCJ1ZGoiEh9YiOiJIxHWI1NUYg0JvXpx63hlGcjzvvNKPmpamqQMlSEwj3CGIjkiEuPTumNGWhZyYuMRqnH++o7mtAK40xeYeVm9MSuzlwVOo7WXaAS4U4rHjRs3irzsBOq+Rikg6XflokWLrC2iwtVbJUzm2m3pmdP9el9kggbcX38zGs8tj1V4hPjxQBUgDzqFw5BXnTwIVK6ZgJFKO9O/tbW14fjx4zh06ND3P7T4cmqgqvvXn+InK1Z8jNLf/cW/DiY9pUdWma62QlVXKXym8egZVLz7BeoPnUJbpUXyJocAIQ4nHO5IRAzsjdhZExG7YBpc3ZIAhwNUHbW4wYOtly9ibf45XPbIF0saHx6BEUndcHN2jgiRiXa54ApxADp52n3nwQrg3iMmDrO798biPoO7Osb87wEqYBS4r127Fps3bxaZY3yNLqdS+Oj9998f4C6s1d1KYTI+ZRc/nITcvfpUtKb0j+Rxv7YFDbjT6wzyuns8VGOPm94KkDed8s5SOAwVl8jIyBCvAKl4RH19PSorK3H27FmcP39e/P+ubQzuelvn6vhNl4tR8dZnKP/zu8ZMqHIWM8Cdltre0iryvjflFYjc7xRCU7/nCLxNV+MMrdCcMW64undD1PD+iJk9CZHD+4tCTs3eNlEldU3eKeSWFEoD7y6HEyOS0zA2JQODE1OQ6Y6BO9SlW2hMRxtaAdyzomMxq3sv/F3foVY4gpZeoxHgTm+d/+M//kP8jjxy5IgImaHfnSNHjhSe+D//+c+W1lDJ4q+9gKmkn9nP6hUu01nYEIO72Ra30fzkQfddMqUfQklJSYiOjhap2hobG3H58mVxyYbKOVMBCfK2X68xuBtzKJrOXETF25+JcBmZm1ngfq0mzYXFqN9/DLXb9qEh9zBaSivQbhGAD3E64YyPgXvsULgnjhTFm8L69BBvwg6UXMFaCpspLjD1sipVPk2JjEL/+CRMSM3EkMQUEdtudGNwN1pxueczAtxJAQodXbZsmbjz1dDQIO58HT16FMuXLxe/N4OlXc+7bJW96xEu09nbh6AB901bIvDMs3EoKVWfoN8qB8jodRKY9+3bV8TjUQ5aAgK6aEoXbOiGPHnVT58+LTwJBPAUKnOjxuBujAUZ3JXpTF80m/KvoHrFx6jffxzN+VfQVuMBLJRXObxXd8TcOh2xd89FVPd0tLS2YmPhBay+eBrnayqVCaLB0/T+MyYsHBlRMRiZ3A2zu/dEhjsGYQ5zfk4zuGtgVBsNYRS4k9OLHF30dpoyzFAhptzcXKxbt06khAyGZrVLqR1tonVO9xu9fQgacN9/MAwkLBVj4ha4AgTnFA4zdOhQ8Yd+0BCUiwIpYWHCs753714UFBR06lnvbBUM7oHbx58RGNz9UenHz7R7vaDsMxQ6U7V6g8j97q1vUD6QST2oOJMrOwOxs25C2v/4KagK65nqCmwqvIAPzh03fFWUNWZ2Zi/M7t4LAxOSBbDrlTHGn80xuPujUvA8YxS4X6vo6NGjMXXqVPE7dMOGDaiutsjdmgCPhVXDZHzb1jJcpmP6x47SMrgHeNiCqTsBOWWFIa86vdKjPxSfR7Hr5E2nHLQE6pQZJpAfNgzuxpwqBnf1OrdV16Ixvwieb4+i5oN1aL5QaBmAFznfB+Yg7Z9/Jv5uigwT6SFfOJyL6uZGcXlV70Zx671iEzAlPQtDElPR3R0DytVudmNwN9sCcs1vBrhTfPtDDz0kfqd+8cUXIrQ0GJoVL6V2tItW4TId0z8GLbhT9dQlS5Nw9JgrGD4Dmu6RPOt0w50umlJ2GIpjp1d79AqPbsEXFhYK70BxcbGIzwu0MbgHqqB//Rnc/dOps6foCyvlfa/fuhf1B06g4egZNF+6DG/djzMABDaLPr0p33vC3XORcM/NCOuRgbyaKrxyfD9OVZWhrkWfy7f0No4yw/SKjUe/uCQRxz4sKRUJ4dpWPw1EMQb3QNSzX18zwJ0+J4sXLxa/a7/++mscPnzYfsJ22JHaMJkXX45BYaE+YXUEz76CR/4aQItwGdJi1ZtloL87a0HjcScBuHqqv8ePssY5xA+OgQMHiri7iIgI4V0nrztlgTl37hzOnDkjwJ087Z1dNPV/xh+eZHBXo5ryPo3Hz6Hinc9Rseoz5Z0N7CHD5dSuttt44hxqt+9D3fZv0XQqD21VtVIXbqKiTOF9spH+b/+AqJEDUVRfh88vncHGgjyRbUbrRtliqNIpZYmZ1C0LY1PSQWkNZWtWAHe6tEtZZX42YIRs8tluPWaBO4XKUFYZyrz2+eef207XjhvqysN8PQFy94QJptOrqVmTFuEy/uSxDypw5+qpNz7i9E2fgJ1AneLsyMNOHnQCdvo3AvSDBw+KUJiOKRy1/PAwuGupZudjeXbuR8V7X6H686+NmVDlLFYAd1BtguZmNJy5iNr316Lmq21oLf+hmIrKrevbLSQEPd98DtFTxqC6uQlHKkrwxsmDuFirfUxtt6hojEnNwL29ByEpIgKURUbGxLxWAHfSbWpGD/zv0VP0PR88OswAd5Kd6p0sWLBA/J599dVXu0zoYHVTqQmT0cK73ZVu544rz+gzbU4aClS+BfD3zUNQgTtXT/3bY0qgThdLKf0UFXvo168fYmNjRYEk+qFBF04pM8zJkydFSIwRN9wZ3Lv6caLNv1Nl0MoPvkLtpt3aDKjTKJYAd8r73t4Ob30jWotKr6aO3LgL9d8eQ2uF9iCsldRZ/+//RMysCWiIcOFsTSVeOroX52u0+cJBl0zDnU6MSk7H+LRMDEtMRVqkGy6HQzgCZGxWAHfSbRqDuyHHxyxwp7fd8+fPF/fJPvzwQ1FV3K7NX1i9dv8ExgTIejc16SkD+ULh73xBBe7PvxCLV16N1tvWlhifQl7S0tKEV51yrhO4R0ZGilSOVHaZcscSqNMfKpZkZGNwN0bt6i+3ouqDdajduseYCVXOYhVw/3575H0vrYDnyGl4cg+JvO90n8Db+ONCYyrl0LRbxr/9A2LnTUZ7Sjwqmxrx633bcLLqh+qNaidzu8JEWMyIpDQMTUxF37hEkadd9sbgLruFjF2fWeBOv4tnzpyJnJwckc+dqqratakJSdE7TMantZFrU5JVJ6jAXYv4I6t/eOiiae/evUXsOnnWw8PDBayTB4wul1IYDP1dU1OD5uZmU17RMbgbc8oY3PXVuY3eWl26gvqvc1H7dS6az11Ca2UN2pvlycvc7df/gLh5kxGakig+6/+4awOOVJSqEoZ86ORlp8umvWPjMSolHdPTeyA+PEJ42a3QGNytYCXj1mgWuNPv44kTJ2LEiBEifPVPf/qTcZs2eCY1YTKLH05C7t5wQ1ZqVLiMEh2CDtwpXMbjkfM1rV6nkH4I+EooDxs2TExDYTC+y6YUt06llgnYZWgM7sZYgcHdGJ3bW1tBl1cr3/8KtZtz0VJcLkfRppAQZPzl14idNhYOp1P8TPjnfVtxrKpMlTDOEAfcLhemZ/TAzIyeGJqUqmocMzsxuJupvnxzmwXupAQVNSR4p3CZd955R6RatluTOUzGp7W/4SvX2kapk1ipZz+owJ2qpz71dILtwZ1AnTzp5FGncBjyrqenp4tzRV50ilsnjzrdWKeKplqkcNTyBwqDu5Zqdj4Wg7sxOtPFVW9DI5qKy1B/+BTqN+eidvNueD2Bp05Vu4MQlwuhKQnI/MM/wz1uGBrb2nDZU4PfH9otCjIpbeRVHxCfhDu690FGbBwSIiIRFWq91LsM7kotb+/nzQR3crbdcccdIoT1wIED2LVrl+3E9ieDSsdNK4XiQEVTCtW++fzN6e5P+seOewgqcA+G6ql0qaVbt27IysoS39Tj4+NFGAzBemlpqci3TgUdioqKDLloquZDw+CuRjXlfRjclWsWSA/K+06ZZppPX0D93iOo274PjacvmALwzrgYuCeOROpjDyJiYG9UNTfiQFkxVp46hEt1NX5tk95bUppHqnhK3vXBCSkYFp+McJdL2sunXW3MKuA+pVsWnhk56fswx672xf+uTgEzwZ1CZG6//XbhdKPf3WvWrBFJI+zUlISH+PZtZJiMb86tG4pvmFf9ejbxd51qvhgwuNvgU0Ax6pmZmcKzThdNKQTGl3edPOuUb/3ChQvikimldKRYVpkbg7sx1qn6eBOqPlqHup37jZlQ5SyWu5za1T7bvCLTTM267ajbtheNJ/PQcqUE7W36VywVS3M4EJadjqT/6yeInT4OrtQkXK6vw8d5p7D18kWUNXadx52APT4sHH1iEzA5PQvDk7shPcr6F/+tAu43pWbgn4aOR2xEJJwWuT/Q1cdCxn83E9xJD0rLTOEytbW1+PTTT1FRofxtmIy60pqUXMb07cGobDIdNdMrXEZNqBCtLajAPe9CKJ58OsE21VNdLhcGDx6MUaNGCc86xagSlNMFVPKq7927VxRK0rI4khE/BBjcjVAZqFj5CarWbED9oZPGTKhyFtuB+zU6UOy7+AK1ZgPaqqloUxvllVSplH/dHFGRiBw9CN1e/FeEx8YI7zhlknnuwDcobfSgue0GFfsAhDqcIkMMZYz5u94DkRQVLTy/dmhWAfcRyd3w80Ej0Ss6HmE20V7G82M2uNNb8yVLlohCh9988w1OnDgho0yq1qQXDKtaTBed1HzJoCG7CpdRo0HQgXtllQPLnkwEpRKyYiNPOuVcp9g3urhCfyiWneLW6Q+B+8WLF0XOdVkumqrRmcFdjWrK+5S+8g6qPt4oUhXK3OwM7pQisq28Ck1nLqHinc/g2XtEVF3Vs7lvGoHE+29FzLxJcLhcIg3knpJC/OfhPWht93b6Ro5CY6hwEnnYqfop59ll5AAAIABJREFUxbQnhkUIj6+sedmV6sjgrlQxez9vNriTuj//+c/FF2NKIEHwTiF3Vm9qPc3+hp/ooY/W4TJqNQg6cKcNU4lcq4E7hb1QCAzlXKf49ZSUFJC3nTzpvpzrdOOc/ng8Hj3OrKFjMrgbI3fpS28Jb2/T+XxjJlQ5i53BXUji9Yo494bv8r7X7TqIhgPHdQmdcY8dirhbpgtopxAZ+hmyt6wIX+afw86izs9BZKhL5GWfmpqJoclpyI6NR3xYhEqLytuNwV1e25ixMhnAferUqSItJBVh2rhxowh3tXpT48E2K0zGp7XWF2nVxPf71hJUoTK06UCqWhn9YUlKShI518mzTjfLCeAJ2OmCCsWsU1aYsrIyVFdXS3vRVI1mDO5qVFPeh8FduWZ692i+UIi6bw6gbksums7lo6WkXJPLqyHhYQjPyULConmImT4OYb26i61crK7EV/nnsL4wD9XNf1sgKsIZim5R0egVG4/+8UmYmZaFhMgokVvajo3B3Y5WVb8nGcCdwmUefPBBEd/+1VdfWfptus8SaqD1xZdj8MeXY9QbU4OeanK6Xy9cRs2F1GuXH3TgTnncV65ya2BC/YYg7/r48eORnZ0tQmDolyRVOqX/3rdvn4hzo8sqsl8yVasQg7ta5ZT1Y3BXppdRT1OBptbiclR+uBa1W/ei6dwleOsbVce+U+rHsKxuSP7pIkTTZdSMVHjb29HQ1opPLpwWF1LPdkgBSYWUKCymuzsGszJ7YVJ6d2REmftL0wj9GdyNUNk6c8gA7qTWI488ItI7f/755yLZhJWb2hARM8NkAvnC0dFZTPtf/ttKjB/XrNqMQQfur78ZjeeWx6oWTI+OdJmUPpQUCjNkyBAkJiYKD7rvsmlJSYmIWz9//rytPOudacngrscp+9sxGdyN0VnxLO3t4pKqt9aDhsOnULPxG1R/ulnkgleTeSZyWH8k3D0PsfOnwBkfi5BQJ8obG/BV/llsvXwJBXU1aPb++EJqUkQkRqekY156D/SMTUB0eARCbeplv9Y+DO6KT6utO8gC7vPmzcOAAQNw9OhRbN682dJOOzVhMhTeTGHOZjc1nvKOeefVjNFx30EH7iSiDNVT6bIJvQKjAknkWae49ejoq+nUKE7dl3P98uXLIud6MDUGd2OszeBujM6BzNJWVYPm8wWo338cVZ9/jaaz5H33o3BTSAgc4WFwTxiOmNkTETN1DELTUxHidOBiXTV2FRdiY8F5XPHUobHth9zQYQ4n+sQlYkxKOsalZSA7KgZRrjDbXD7tyhZWAfehialYMmAYBsQng8KZuOmjgCzgTtnjZs+eLVI6v/XWW5a+oGrVMBnfCVMTLjNtThooRl/t24agB3ezq6dSyEuvXr3Qp08fULEkgnUKhaE/BOuUvpEumdKl0/r6ekt/s1b7o5TBXa1yyvoV/Z/XhCe3pahUWUeDn7b95dQu9GxvaRWZZqq+3AJP7iE0Ud73wuLrpo4McTrhiI6CKy0J4X17InbORESNGSLCY6idra7E7pIC7CwqEOExFDJDYTGRzlAkRkShZ0wcKNXgyKQ09IiJM9jS5k9nFXCn+wZ39x6I8WmZcFuwQq35lvZvBbKAOzn5brnlFsTFxWHlypWWzudO8Kq0EfTK0gJZv5q+19t30HncqXrqsicSUFJq7EGgD9ywYcNEKAzBO4XCUHpHSud46tQpUdKYPOt08dSusev+fvAY3P1VKrDnCv7H/4PqL7aivUl9rF1gK/Cvd7CDu0+lluZmNB46ifrNe1C3Yx/aaj0gqIf3h7zvBO1UXClqxCAB7a6sbnC4I78X+qPzJ7GjKB9XPD+knAwPDUVqpFtUPr0prTuyomMQFaQwaBVwpy9Y87JyMD8rB7Fh4f59kPgpxQrIAu4xMTGYM2eOqIhO9VkoLSS34FUgKMGdLgtQMSY9G8E5xa5TCMygQYNEOAyFxzQ2NooUbBQOQ951ilmzQwpHLbVkcNdSzc7Hyv+H36D6y22qLz0as0qAwf2q0uILfUsrvE3NaG9oQktRGdoqq+FtbPzeFGHZGQhNS4YjzAXKJEPx7AihDOxXW1G9RxRZqmv54csaxbMTuFM11HCHE05HCOj/grExuAej1TvfsyzgTuwwadIk4fiju29vvPFG0Dv4gvmkBh246109lS6ZpqenIzMzU/xN4E6/cMnDTumcqKJpfn4+KHadIJ7b3yrA4G7Mqch/7N+vgrvkjcH9+gYSl1WbWtB+TaVTZ3SUAPbOGl1CbfF60XpNEZdwp5PjpL8TjMFd8h8GBi9PFnCnbZMDcOLEiaIA42uvvSbCabkFpwJBB+56VE+lb8ME6HTrm4CdPO0UAkOhMBSnTjnX8/Lyvs+5bofKZ3p+XBjc9VT3h7EZ3I3RmWexjgIM7taxlRErlQncKc59wYIFoLCZ7du34+DBg0ZIwHNIqEDQgTvZQMvqqXTbm15fUUVT8qpT6W+CdiqMdPjwYRw/flyExtAfbv4pwODun06BPsXgHqiC3N9uCjC4282ige1HJnCn4ot33323SB1Nb+4//fTTwDbHvS2rQFCCu9rqqZT5haqXxsfHi2qm5GGnrDAU8kKXSukPfaAOHTokLpoyrKv7XDC4q9NNaS8Gd6WK8fN2V4DB3e4WVrY/mcCdVk5x7sOHDxdv8tesWSOqpnMLPgWCEtyffyEWr7x6NWe6P4086BQK44tbp8qmdPmUYtcpr2p5ebmIW6eQmJqaGn+G5GduoACDuzHHg8HdGJ15FusoYBVwz3THYEZmT9zZqz/iwyKsI7DFViobuFORRvK6U+X0LVu2iAQX3IJPgaAE946VrDozO8WS5eTkiLzrlM6RvOsUz06edLpcSpVMi4uLBbzzRVPtPjwM7tpped2RvF601dWj8OnlqNkgf1oxvpyq83ng4b9XwCrgnhLpxvjUDDzcfxgSw39I98mm1FYB2cCdwmV+9rOfiZBcSiG9a9cubTfMo1lCgaAF986qp9IHgrzro0aNEtDuy6lOXncC9iNHjuDYsWMC1jnnuj5nnMFdH119o7Y3t6AlvwiX//1l1G3fp+9kGozO4K6BiDyEXwpYBdwTwiMwNCkNjw4ejZSIKL/2xg8pV0A2cKcd0AXV3r1749KlS9i4caMIm+EWXAoEJbhT9dRnno0TRZgI1CnsJTIyUuRap5RLFBJDF02bm5sFuFMcGcH6yZMnxf+fm74KMLjrq6+3sQmNx8+h+Pm/wrP7kL6TaTA6g7sGIvIQfinA4O6XTEHzkIzgTvfrbrvtNnGfbv369SIRBrfgUiAowZ2qp/7LM4moqk5BWloaKG6M/tBtbUrVSGEvlHOdwmEuXrzIF00N/kwwuOsr+FVwP4vi378BTy6Du75q8+hWUoDB3UrW0n+tMoI7pZn+xS9+IZyK69at4zh3/Y+BdDMEJbgXFEZi5Tuz0Ng0UMStk8edYtfpm2thYaG4ZEoXTukCiC9URjrL2XhBDO76GpfBXV99eXTrKsDgbl3b6bFyGcGd9nn77bejZ8+e+Pbbb7Fz507mFD2ML/GYQQnuDY1R+PTLn6CopJ8okkSxYlTMgDzsFB5DsevczFOAwV1f7Rnc9dWXR7euAgzu1rWdHiuXFdyHDRuGmTNnCkfj6tWrOfW0HsaXeMygBHeyx3+/+yC2bm8XN7O5dLBcJ5TBXV97MLjrqy+Pbl0FrALu8eERGMaXU3U/aLKCOxV8vPPOO4Xj8bXXXuOsdrqfBLkmCFpw/93yZPz1zTC5rMGrEQowuOt7EBjc9dWXR7euAlYB93CnE92j4/DrMVORHuV/TRLrWsaclcsK7pSeet68eaCaMps3bxZV2rkFjwJBC+5KizAFz5Ewf6cM7vraoK3Wg7qvc1H21w/RcOS0vpNpMDpnldFARB7CLwWsAu6OkBAkR0Th+Ztmg4oxcdNHAVnBne7lTZ06FQMHDhTJMz744AN9BOBRpVQgaMHd3yJMUlrN5oticNfXwG3Vtaj6eBMq3/0Cjafy9J1Mg9EZ3DUQkYfwSwGrgHsIQpAUEYk/TJyD7gzuftlWzUOygjvtZfjw4ZgwYYJIsPHKK69wPnc1BrZon6AG986KMFnUlrZZNoO7vqb01npQyx53fUXm0S2pgFXA3eVwCk/7b8ZNRwaHyuh21mQG96ysLMyYMQOpqan45JNPcObMGd104IHlUiBowZ1yuS97IkEUYeImlwIM7vragyqnNp8vwJXfvoK6nfv1nUyD0dnjroGIPIRfClgF3FMj3RiflomH+g1FYnikX3vjh5QrIDO4R0RE4K677kJ8fDxOnz4tqqhyCw4Fghrcf/Wv8ci7EBoclrbQLhncdTaW1wuvpwGX//1l1KzbAW+d3CWzGdx1Pg88/PcKWAXc+8Ql4Pae/TE1PRvRLk6yoNcRlhncac+zZ89GTk6OCJOhOHcqHsnN/goELbgTsD/5dAKOHnPZ38oW2yGDuzEGK3v1PVSt2Sh9nDuDuzHngWcBrADudDF1dHI6lg4aiazoWIQ5+K2xXmdXdnDv37+/yC7j8XiwYcMGUZOGm/0VCFpwJ9MuXpKM3D3srZDtmDO4G2MRz+5DqHzvS1R9ssmYCVXOwuCuUjjuplgBK4C7O9SF6Zk98Y/DxiveH3dQpoDs4B4ZGYlf/OIXwuNORST37NmjbIP8tCUVYHBncJfu4DK4G2OSloJiVKz6DKV/edeYCVXOwuCuUjjuplgBK4B7//gkzOneG3f26q94f9xBmQKygzvt5t577xUXVM+fPy/i3Kn6Ozd7KxDU4E5ZZVauctvbwhbcHYO7MUbzNjSh6sO1KHlxJVora4D2dmMmVjgLg7tCwfhx1QpYAdynZfTAzdk5GJuSoXqf3NE/BawA7sOGDcPMmTNFPncKlykvL/dvc/yUZRUIanB//c1oPLc81rLGs+vCGdyNs2ztllyU//UjeHIPob21zbiJFczE4K5ALH40IAVkB/dQhwP39B6IW3v0RTdOAxmQrf3pbAVwd7lcePzxx1FTU4O1a9ciPz/fn63xMxZWIKjBnYowcS53+U4vg7txNmnKK0DN2h0o+eNKtDfJ+YqVwd248xDsM8kM7lR0KT48Aj8bOALzs3KC3VSG7N8K4E5C3H///SJc5ptvvsG+ffvQLunbU0OMFgSTBDW4b9oSgaeeToDHExIEprbOFhncjbNVa1MTPAdPoPCR/xve+gbjJlYwE4O7ArH40YAUkBncQ0McGJuWIWLbKasMN/0VsAq4UwXVcePGIS8vD19++SXa2uR8e6q/xYJjhqAGdyrCxLnc5TvoDO7G2YQ8M41nL+HKv/wBjWcuSJnTncHduPMQ7DPJDO6U9vGenIGYkdkTvWLig91UhuzfKuCenZ2NW2+9VXjaV6xYIbLMcLOvAgzuXIRJutPN4G6sSVqulKL8rx+ieu12tFwuMXZyP2ZjcPdDJH5EEwVkBfeQkBBEh7rwj8MnYHhSGuLCwjXZLw9yYwWsAu5UPXXBggXo1q0bPvvsM5w5c4ZNa2MFghrcuQiTnCebwd1Yu7TV1KFu10GUvvQWGo+dNXZyP2ZjcPdDJH5EEwVkBfdwpxPpUTH436OnoEdMnCZ75UG6VsAq4B4eHo4ZM2ZgwIABOHHiBNatW9f15vgJyyoQ1OBOVuMiTPKdXQZ3Y23i9XrR7KnH5WW/Qf2Ob42d3I/ZGNz9EIkf0UQBWcE9JTIKE7tl4Sc5g5EaGaXJXnmQrhWwCrjTG5kxY8Zg7NixoP/+y1/+gtbW1q43yE9YUoGgB/eljyZi85YISxrProtmcDfest62NhT9+/+HmnU70FoiVx5gBnfjz0OwzigruPeJS8Tf9RuKEUlpiHZxtW+jzqdVwJ306N27N6ZNm4bExES8//77nBbSqENiwjxBD+5chMmEU9fFlAzu5tik/I2PUPXxJjQcPW3OAjqZlcFdKnPYejGygvuI5DT884iJSAyPBOVy52aMAlYC95iYGCxcuBBxcXE4cuQIduzYYYxIPIvhCgQ9uFMud8osw00eBRjczbFF1SebUPXhOtTt3G/OAhjcpdI9GBcjK7iPT83E78bPCEaTmLpnK4E7CXXLLbegR48e8Hg8WLlyJedzN/X06Dc5gzsXYdLvdKkcmcFdpXABdmNwD1BA7m55BRjcLW9CTTdgNXAfOnQopk6diqamJpFdpri4WFM9eDA5FAh6cKciTM88G4eSUqccFuFVgMHdnEPA4G6O7jyrPAowuMtjCxlWYjVwT0pKwkMPPYS6ujrk5ubi8OHDMsjIa9BYgaAHdy7CpPGJ0mA4BncNRFQxBIO7CtG4i60UYHC3lTkD3ozVwN3hcODBBx8ExbufPn0aX3/9NWeXCfgUyDdA0IM753KX71AyuJtjEwZ3c3TnWeVRgMFdHlvIsBKrgTtpNnnyZIwYMQJXrlzBhg0bUFNTI4OUvAYNFQh6cCctOZe7hidKg6EY3DUQUcUQDO4qROMutlKAwd1W5gx4M1YEd1+4THV1NdavX4+CgoKAdeAB5FKAwR0QWWUouww3ORRgcDfHDgzu5ujOs8qjAIO7PLaQYSVWBHfSbcmSJSJchkJljh07xtllZDhMGq6BwR3A8y/E4pVXozWUlYcKRAEG90DUU9+XwV29dtzTHgowuNvDjlrtwqrgPnv2bAwZMgTHjx/H5s2bOc5dqwMhyTgM7oDwtnMud0lOJMBZZUwyBYO7ScLztNIowOAujSmkWIhVwZ2qqFIxptraWqxatUqkh+RmHwUY3L8Dd6qg6vGE2MeyFt4Je9zNMR6Duzm686zyKMDgLo8tZFiJVcE9MTERd9xxB+Lj4/HOO++Ii6rc7KMAgzsATgkp14FmcDfHHgzu5ujOs8qjAIO7PLaQYSVWBfeoqCjMmjULvXr1wqFDh7B161YZ5OQ1aKQAgzuDu0ZHSbthGNy101LJSAzuStTiZ+2oAIO7Ha2qfk9WBXfK5z5u3DiMHTsWjY2NeO2119SLwD2lU4DBHUBllQPLnkxE7p4w6QwUjAticDfH6gzu5ujOs8qjAIO7PLaQYSVWBXfSLicnB1OnTkVycjLeeOMNlJeXyyApr0EDBRjcvxORc7lrcJo0GoLBXSMhFQ7D4K5QMH7cdgowuNvOpAFtyMrgTvnc582bB/p7586d2L9/f0BacGd5FGBw/84WdDl15Sq3PJYJ4pUwuJtjfAZ3c3TnWeVRgMFdHlvIsBIrg7vL5cKCBQuQnp4uvO0fffQRvF6vDLLyGgJUgMH9OwFffzMazy2PDVBO7q6FAgzuWqiofAwGd+WacQ97KcDgbi97BrobK4M77X38+PEYMWKEKMD0wQcfoLKyMlBJuL8ECjC4f2cEyuXOKSElOJGcx900IzC4myY9TyyJAgzukhhCkmVYHdzJ237fffehrq4O33zzjSjIxM36CjC4f2fDTVsi8NTTCZzLXYIzzR53c4zA4G6O7jyrPAowuMtjCxlWYnVwDw0NxSOPPAKn04ljx45h27Ztwvtu5/b4slo8sazW7y0WFDoxbU6a38/L8CCD+3dW4FzuMhzHq2tgcDfHFgzu5ujOs8qjAIO7PLaQYSVWB3fScPbs2Rg4cCDy8/OxYcMGeDweGaTVbQ1vv1mG8eOaFY1P4E4Ab5XG4P6dpfIuhOLJpxNw9JjLKraz7ToZ3M0xLYO7ObrzrPIowOAujy1kWIkdwD07Oxt33303SkpKsHHjRhQVFckgrS5r6J7Zhq0bihWPTaHSv/rXeMX9zOrA4H6N8pwS0qxj+ON5GdzNsQODuzm686zyKMDgLo8tZFiJHcCddHzsscdARZnWrVuHU6dOySCtLmtQGiZz7SJyBmXosiY9BmVwv0bVpY8mYvOWCD105jEVKMDgrkAsDR9lcNdQTB7KkgowuFvSbLot2i7gfvPNN6Nv374izn3r1q1obW3VTTOzBiZv+6o3y0B/q2mLH05C7t5wNV0N78Pgfo3kz78Qi1dejTbcCDzhjxVgcDfnRDC4m6M7zyqPAgzu8thChpXYBdwHDx6MuXPnijCZ1atXo6mpSQZ5NV3D+LFNeHuF+uqwVgqXYXC/5uhYyXCannjJBmNwN8cgDO7m6M6zyqMAg7s8tpBhJXYB9+TkZCxatAjh4eFYtWqVKMhkt7b8d1VYdEd9QNuySrgMg3sHcOdc7gGde006M7hrIqPiQRjcFUvGHWymAIO7zQwa4HbsAu7R0dGYN28eunfvLlJCHjhwIEBl5Oqu9lJqx13QBVVy4MreGNyvsRCnhJTjuDK4m2MHBndzdOdZ5VGAwV0eW8iwEruAO+VznzhxIoYPH47S0lK8++67Msir2RoCDZPxLcQqURcM7gzumn14tBqIwV0rJZWNw+CuTC9+2n4KMLjbz6aB7Mgu4E4aDBgwAFOmTIHb7cZrr71mq3zuanK3d3YurBAuw+B+jfUol/v/+rd45O4JC+Szzn0DVIDBPUABVXZncFcpHHezjQIM7rYxpSYbsRO4p6WlYc6cOUhISBCZZQ4fPqyJRmYPolWYjG8fVgiXYXDvcOo4l7vZH0OunGqWBRjczVKe55VFAQZ3WSwhxzrsBO50MfXWW2/FyJEjhbd9zZo1OH36NLxerxxiq1wFXUili6laNSuEyzC4d7C2Fb5taXVAZR2HPe7mWIbB3RzdeVZ5FGBwl8cWMqzELuAeEhKCnj174tlnn8WoUaNEOkgqyESVVH//+9+jrKxMBrlVrUHLMBnfAqbNSUNBoVPVeozoxODeQWXO5W7EsbvxHAzu5tiAwd0c3XlWeRRgcJfHFjKsxC7gTnHtTz31lMjlfvnyZVGAiTzw2dnZ+OCDD/D888/LILfiNWgdJuNbgOwOXAb3DkeFXpNwSkjFnx9NOzC4ayqn34MxuPstFT9oUwUY3G1qWJXbsgu4Z2Rk4MUXX4TL5UJdXd33asTGxiI9PR1jx45VqZC53R5fVosnltVqvgi650hh07I2BvcOltm0JQLPPBuHklJ5X5PIepi0WheDu1ZKKhuHwV2ZXvy0/RRgcLefTQPZkV3APSsrCy+99BLa2tpQX/9DkaLIyEhQVVXKOGPFpkeYjE8HmcNlGNw7nFbO5W7+x5fB3RwbMLibozvPKo8CDO7y2EKGldgF3Kly6u9+9zsQwFdUVKC9vV3EuFOmmUuXLuHv//7vZZBb0Rr0CpPxLULmS6oM7h2OSmWVA8ueTOSUkIo+Qto+zOCurZ7+jsbg7q9S/JxdFWBwt6tl1e3LLuDudDpF5dTHH38cYWFhaGxsBHnbyfv+m9/8Brt371YnkIm99AqTuXZLsuZ0Z3C/zsHjlJAmfhrB6SDNUp/B3SzleV5ZFGBwl8UScqzDLuBOakZEROCBBx7ArFmzxH9v27YNO3bswMGDB8VlVas1PcNkfFosfjgJuXvDpZOGwf06JqHLqStXuaUzVrAsiD3u5liawd0c3XlWeRRgcJfHFjKsxE7gTp52yuPevXt35Ofn4/PPPxfATmEzVmvjxzbh7RXlui9bj3AZCvHJzAjsixKD+3VMr4exdD9hNpqAwd0cYzK4m6M7zyqPAgzu8thChpXYCdypYurNN9+MxMRE7Nq1C99++60MEqtaAxVcosJLShplihk/rllJF/Gs1uEyWhSMYnDvBNw5JaTi861ZBwZ3zaRUNBCDuyK5+GEbKsDgbkOjBrAlO4F7r169MGXKFKSmpmLFihUoLS0NQBnzuqq5lErFlB5YkoxVb5aB+itpWud0Z3BXor6CZzmzjAKxdHiUwV0HUf0YksHdD5H4EVsrwOBua/Mq3pxdwJ0qp44YMQI33XSTSAn52muvwev1KtZDhg5qwmR8ednVQLPWERhq1tBRd/a4X+ckMrib+/FkcDdHfwZ3c3TnWeVRgMFdHlvIsBK7gDsVXpo8eTKGDh2KCxcu4NNPP5VBXlVrUHMp9Vqv+bnjlxXPq2W4DIO7Yvn968ApIf3TSa+nGNz1UvbG4zK4m6M7zyqPAgzu8thChpXYBdzdbjfmzp2Lnj17YtOmTTh8+LAM8ipeg9owGSqm5GuBgr/iRXfowOAeqII36M8pIXUUt4uhGdzN0Z7B3RzdeVZ5FGBwl8cWMqzELuBOF1PvvvtukQZy1apVogiTFZsa6PWFyfj2q2YMLcNl1Mzf0VYcKtPJ6X3+hVi88mq0Fc+25dfM4G6OCRnczdGdZ5VHAQZ3eWwhw0rsAu59+vTBwoULUV5ejvfff18UYLJiU+Mtv14udjXhMuS1p0uugTYG90AVvEF/Lb9h6bhMWw7N4G6OWRnczdGdZ5VHAQZ3eWwhw0rsAu6TJk3C6NGjcebMGWzcuBEtLS0yyKtoDVqEyfgmVJNOUqvsMgzuisyu7GECd04JqUwzrZ5mcNdKSWXjMLgr04uftp8CDO72s2kgO7ILuN93330iDSTlb9+/f78lM8qoAd7OHLBqxuoYcqP2XKmZu+NcHCrTifqcWUbtsQy8H4N74BqqGYHBXY1q3MdOCjC428mage/FDuBOGWUeffRR4WVfv349zp49G7gwJoygVZiMb+lmhcswuOt4ePIuhOLJpxNw9JhLx1l46OspwOBuzrlgcDdHd55VHgUY3OWxhQwrsQO4Z2dnY9GiRSgpKRFhMsXFxTJIq2gNWobJ+CZWEy6jRQg15aFfdGeDov2zx12BXJxZRoFYGj7K4K6hmAqGYnBXIBY/aksFGNxtaVbVm7IDuE+fPh1DhgxBYWGh8Lh7PB7VepjV8fFltXhiWa2i6buCbLWeby1zuiva0DUPc6jMDZTT6jKCWuMEaz8Gd3Msz+Buju48qzwKMLjLYwsZVmJ1cKeKqQ8//DAoj/vJkydFDncrNq3DZHwabN1QDPLmK2nXy1KjpL8WzzK430BFTgmpxRFTPgaDu3LNtOjB4K6FijyGlRVgcLey9bRfu9XBPTo6Go888gjq6+uxb98+HDiKYgPhAAAgAElEQVRwQHuRdB6RQkveXlGuaBZK23ht0aXOOpsVLqNoM9d5mMH9BgpyZplAj5e6/gzu6nQLtBeDe6AKcn+rK8DgbnULart+q4N73759MXv2bHExde3atSgoKNBWIANGUwPXL74cgz++HNPl6tR8KaBBzQ6XYXC/gWk3bYnAU08nwOMJ6fIA8APaKcDgrp2WSkZicFeiFj9rRwUY3O1oVfV7sjq4T5kyBYMHDxbg/tZbb6GpqUm9GCb0VHMplZapJJzFiuEyDO43OIycEtKETyoABndzdGdwN0d3nlUeBRjc5bGFDCuxMrhTfPsdd9yB9PR0FBUVYfXq1TJIqmgNajzi/obJ+Bai5pJqVxdfFW1SxcMM7jcQjVNCqjhRGnRhcNdARBVDMLirEI272EoBBndbmTPgzVgZ3BMSEnDzzTcjKSlJFF6iGHerNTWXUv0Nk7lWCzU53c0Ml2Fw7+Ikc0pI4z/qDO7Ga04zMribozvPKo8CDO7y2EKGlVgZ3Hv16oVp06YJcP/v//5vkcfdSs2IMBmfHmq+IJiVdZB0YXDv4iT/+rdxWLnKbaXzbvm1MribY0IGd3N051nlUYDBXR5byLASK4P7yJEjMWnSJDgcDrz00kvwer0ySOr3GtSEyeTuCQM5W5U2K4XLUE57BvcuLPz6m9F4bnms0nPAzwegAIN7AOIF0JXBPQDxuKstFGBwt4UZNduEVcHd5XJh8uTJovBSfn4+Pv74Y800MWogNV5wim8vLHSqWuL4cc2K+1HKSZrTqOZ7C8Hg3oXinBLSqCP5wzwM7sZrTjMyuJujO88qjwIM7vLYQoaVWBXcqeDS3LlzkZ2djS1btuDQoUMyyOn3GtSGyfg9gUYPGh0u4/syw+DehQE5s4xGJ1zBMAzuCsTS8FEGdw3F5KEsqQCDuyXNptuirQruiYmJuOuuuxAbG4v/+q//QmVlpW4a6TGwmtAVPdbR1ZhGZpe5NnSIwZ3Bvauzafi/M7gbLrmYkMHdHN15VnkUYHCXxxYyrMSq4N6zZ0/cfvvtqKmpwdtvv225/O1qwmTMOi9GhctcqwmDux/W5swyfoik4SMM7hqKqWAoBncFYvGjtlSAwd2WZlW9KauC+8SJEzFmzBicOXMGGzZsQGtrq2oNjO5olTAZny5GhMt0fAPB4O7HqVz6aCI2b4nw40l+RAsFGNy1UFH5GAzuyjXjHvZSgMHdXvYMdDdWBfd7771XFF7asWMH9u/fj/b29kClMKw/ZU15YlmtYfNpMZGeOd3pi8yqN8tAf/sag7sfVnv+hVi88mq0H0/yI1oowOCuhYrKx2BwV64Z97CXAgzu9rJnoLuxIriHhobil7/8JVpaWrBu3Trk5eUFKoOh/a0UJuMTZvHDScjdG66LTtf7IsPg7ofUnFnGD5E0fITBXUMxFQzF4K5ALH7UlgowuNvSrKo3ZUVwz8rKAnncL1++jM2bN6O4uFj1/o3uqCZ3u9FrvN58el1S7SxsiMHdD6tzZhk/RNLwEQZ3DcVUMBSDuwKx+FFbKsDgbkuzqt6UFcGdqqUOHjwYRUVFwuPu8XhU79/ojlYMk/FppEe4zPLfVYHi2zs2Bnc/TiaDux8iafgIg7uGYioYisFdgVj8qC0VYHC3pVlVb8qK4P7AAw8gPj4ep06dwtdff422th9io1ULYUDH68VyGzCtZlNoHS5zo0u6DO5+mo0zy/gplAaPMbhrIKKKIRjcVYjGXWylAIO7rcwZ8GasBu5UeGnp0qXCy75v3z4cOHAgYA2MGsCqYTI+fbQOl7lRrD+Du5+nkjPL+CmUBo8xuGsgooohGNxViMZdbKUAg7utzBnwZqwG7n369MH8+fPR0NAgwmQKCgoC1sCoAax4KbWjNlqFy3RVgIrB3c9TyZll/BRKg8cY3DUQUcUQDO4qROMutlKAwd1W5gx4M1YD96lTp4r49ubmZrz33nuoq6sLWAMjBlCbu5283AWFTl2WOGFsE8aPa1Y0thY53f0JGWJw99MsnFnGT6E0eIzBXQMRVQzB4K5CNO5iKwUY3G1lzoA3YyVwdzqduPXWW5GRkSEyyaxevTrg/Rs1gJowmdw9YaAQZr1aV17v682rRbiMP/MyuPtpdb6g6qdQGjzG4K6BiCqGYHBXIRp3sZUCDO62MmfAm7ESuCckJOCWW25BXFwc9uzZg7179wa8f6MGUBMm8+LLMfjjyzG6LvHc8cuKx582J031WwB/3zwwuPtpFgZ3P4XS4DEGdw1EVDEEg7sK0biLrRRgcLeVOQPejJXAvVevXpg+fToSExNFmIxV4tv9hdVrjUnhMQ8sSVYNyP4eDDVfKAIJl+ks/WPH9TK4+2tBQLyWodcz3PRVgMFdX307G53B3RzdeVZ5FGBwl8cWMqzESuA+bNgwTJo0CdHR0fj9738vg3x+rcGf0JCOA+kdJuObT83a1IbLKPkCw+Du19G6+hBnllEgVgCPMrgHIF4AXRncAxCPu9pCAQZ3W5hRs01YBdxdLhcmT54sLqZSxVQrxber8WprnTP9RgfGqHAZJTowuCv4iHNmGQViBfAog3sA4gXQlcE9APG4qy0UYHC3hRk124RVwJ287HPnzkV2dja2bNmCgwcPaqaBngMp8TL71kFhMhRHblTzN3zl2vUoDZdRejmXwV2B9TmzjAKxAniUwT0A8QLoyuAegHjc1RYKMLjbwoyabcIq4J6UlISFCxeK+PYVK1agvLxcMw30HOjxZbV4YlmtoimMCpPxLUpNuIySNdKXl+W/rVSUepLBXcGR4QuqCsQK4FEG9wDEC6Arg3sA4nFXWyjA4G4LM2q2CauAe48ePXDHHXegpqYGb731FlpaWjTTQM+BlISH+NZhZJiMb86tG4pBgK2k+ZtdRs0XAwZ3BZZgcFcgVgCPMrgHIF4AXRncAxCPu9pCAQZ3W5hRs01YBdwnTpyIsWPH4vTp01i/fj3a2pRBpmaCKRjICmEyvu2oCZfx55KqGg1oTQzuCg4aPcqZZRQKpuJxBncVomnQhcFdAxF5CEsrwOBuafNpvnirgPtdd92FrKws7Nq1S+Rvb29v11wLrQdUEybjDwxrvU4aT41XnPrlDMq44XLUfCFgcFdhYc4so0I0hV0Y3BUKptHjDO4aCcnDWFYBBnfLmk6XhVsF3B977DHhZSdv+7lz53TRQutBrRIm49u3mnCZG4X1qPW2M7irOImcWUaFaAq7MLgrFEyjxxncNRKSh7GsAgzuljWdLgu3ArhnZmbivvvuQ1FRETZu3IiSkhJdtNByUKVZVGhuo7PJdNyvGu/4jd4QqPni4lsTh8ooPI2cWUahYCoeZ3BXIZoGXRjcNRCRh7C0Agzuljaf5ou3ArhPmTIFI0eORGFhITZs2CAuqMre1EDwiy/H4I8vx5i2NTVfNmix1wuXUTsWg7tK8/MFVZXCKejG4K5ALA0fZXDXUEweypIKMLhb0my6LdoK4L548WLEx8eLi6mUw721tVU3PbQYWG2IiBnZZDruV024TMec7mrSP3ZcB3vcFZ5EBneFgql4nMFdhWgadGFw10BEHsLSCjC4W9p8mi9ednB3u91YunQpPB6PuJRqhcJLarzNZofJ+A6WmkuqHcNl1IzB4K7BR5szy2gg4g2GYHDXV9/ORmdwN0f3/7+9cw/Osrrz+DfJmwskIW+uEAKBBBBIWIJRSEK5gxQF5FpUrNWx7XTV2Vp3x/7R2osd27WO023ZVnfr2EW6qMXFolsEIdxaiE2AABKQKJBAEi65kxu5vtk5z252GIryPuc5z/uc98n3zDBhJs/vd875/B7CN+f9/X6Hs+pDgMJdn1josBLdhfv48eOxbNkytLa2Yu/evaioqNAB2xeuQSa32+k0mRs3dO70JdOMB9JlxGn75o31pnvCU7ibRv63Bmavs1Uw5aByQeHuTLgp3J3hzln1IUDhrk8sdFiJ7sK9oKAAOTk56O7uxjvvvGMIeN2H2YuMxH7Eibsuw+r6Zewp3BVEn51lFEDkibu9ECW8U7hLQKOJqwhQuLsqnJY3o7NwDwsLw/LlyzFixAijk8y7775reb90EBwEmOMuESd2lpGAZsKEJ+4mYCl8lMJdIUy6CkoCFO5BGTbbFq2zcBcFqffffz9iYmJw5MgRlJSU2MaBjvUiQOEuEQ8WqEpAM2FC4W4ClsJHKdwVwqSroCRA4R6UYbNt0ToL9/T0dMybNw8pKSnYsmULLl68aBsHOtaLAIW7RDyEcH/+p3EoOxUuYU2T2xGgcL8dIXu+T+FuD1d6DR4CFO7BE6tArFRn4S5y22fMmGGcuP/6179GT09PIJBwDg0IULhLBoGdZSTB+WFG4e4HJBseoXC3ASpdBhUBCvegCpfti9VVuHs8HsyZMwdZWVm4fPkytm7dajsLTqAPAQp3yViIE/dNm6MlrWn2RQQo3J15PyjcneHOWfUhQOGuTyx0WImuwl2csi9cuBAZGRk4dOiQ0cOdY/AQoHCXjPXNTfUl3dDsFgQo3J15LSjcneHOWfUhQOGuTyx0WImuwj0xMdHo3y6+btq0CfX19Trg4hoCRIDCXRL0nv1ReObZeLS3h0h6oNnnEaBwd+bdoHB3hjtn1YcAhbs+sdBhJboKd1GYumrVKrS1tWHjxo3o6+vTARfXECACFO6SoNlZRhKcH2YU7n5AsuERCncboNJlUBGgcA+qcNm+WF2F+8yZM43C1HPnzmH79u3w+Xy2s+AE+hCgcJeMRVNzKJ76TgKKSyIkPdCMJ+56vQMU7nrFg6sJPAEK98Az13lGXYX7ypUrIU7dRe/24uJi9Pf364yRa1NMgMLdAtBvPpmAvfujLHig6a0I8MTdmfeCwt0Z7pxVHwIU7vrEQoeV6Crcn3jiCYSEhGDHjh2oqKjQARXXEEACFO4WYL/8y2F49bcxFjzQlMJdn3eAwl2fWHAlzhCgcHeGu66z6ijcU1NTsX79ely9ehW7du1CbW2trvi4LpsIULhbACs6y4i2kCxQtQDxFqY8cVfL019vFO7+kuJzbiVA4e7WyMrtS0fhLnLb8/PzUV1djd27d6O1tVVuc7QKWgIU7hZCxwJVC/C+wJTC3R6ut/NK4X47Qvy+2wlQuLs9wub2p6NwF6ftXq8X5eXl2L9/PzvKmAupK56mcLcQxopKD77zbDzKToVb8ELTmwlQuDvzTlC4O8Ods+pDgMJdn1josBLdhPuQIUMg8ttFG0hRmHr8+HEdMHENASZA4W4R+PrHkthZxiJDCnfFACXdUbhLgqOZawhQuLsmlEo2optwF51k1q5di6amJuO0nYWpSsIcdE4o3C2GjAWqFgHewpwn7uqZ+uORwt0fSnzGzQQo3N0cXfN70024i9z2qVOnoqenB1u3bkVLS4v5TdEi6AlQuFsMIQtULQKkcFcPUNIjhbskOJq5hgCFu2tCqWQjOgn30NBQrFixAiNGjMCVK1fw3nvv8eIlJVEOPicU7hZjtmd/FJ77URxq68IseqL5AAGeuDvzLlC4O8Ods+pDgMJdn1josBKdhHtsbCzExUvi64kTJ3Do0CEdEHENDhCgcLcInZ1lLALkibt6gJIeKdwlwdHMNQQo3F0TSiUb0Um4i/z2efPmYfjw4diyZQsuXLigZI90EnwEKNwVxIwFqgog3uCCJ+5qefrrjcLdX1J8zq0EKNzdGlm5fekk3KdNmwbRw33o0KF49dVX0dXVJbcpWgU9AQp3BSH87ve8ELnuHGoIULir4WjWC4W7WWJ83m0EKNzdFlFr+9FFuHs8HsyZMwfZ2dmor6/HW2+9ZW1jtA5qAhTuCsInRLsQ7xxqCFC4q+Fo1guFu1lifN5tBCjc3RZRa/vRRbjHxMRgwYIFyMzMRHFxMT766CNrG6N1UBOgcFcQPnaWUQDxBhcU7mp5+uuNwt1fUnzOrQQo3N0aWbl96SLck5KSsGTJEiQnJ2Pz5s2ora2V2xCtXEGAwl1BGFmgqgAihbtaiBLeKNwloNHEVQQo3F0VTsub0UW4Z2RkYNmyZeju7sZrr73GNpCWIxvcDijcFcSvotKD7//YyxtUFbAULnjirgikSTcU7iaB8XHXEaBwd11ILW1IF+EuilJnzpxpdJLZtm0b+vv7Le2LxsFNgMJdUfzYWUYRSAp3dSBNeqJwNwmMj7uOAIW760JqaUO6CPfly5dDnLqXlJQYOe4U7pbCGvTGFO6KQvjyL4fh1d/GKPI2uN3wxN2Z+FO4O8Ods+pDgMJdn1josBIdhHtISAi+9a1vISIiwrgtlf3bdXgznF0Dhbsi/ixQVQSSJ+7qQJr0ROFuEhgfdx0BCnfXhdTShnQQ7qIg9ZFHHkFdXR127txpfOUY3AQo3BXFnwWqikBSuKsDadIThbtJYHzcdQQo3F0XUksb0kG4T58+HQUFBaiqqkJhYSFaW1st7YnGwU+Awl1RDCncFYGkcFcH0qQnCneTwPi46whQuLsupJY2pINwf+ihhxAfH4/y8nIcOHAAvb29lvZE4+AnQOGuMIYsUFUDkznuajia9ULhbpYYn3cbAQp3t0XU2n6cFu4iv/3ZZ59FS0sLDh8+jKNHj1rbEK1dQYDCXWEYWaCqBiaFuxqOZr20Fhah8Q870LpHr1v5YhfkI37tlzFsyWyzW+LzJGCKgI7C3RMaivzhaXj+7rmm9sKHrRNwWriPHj0aX/nKV9DU1IT9+/ejoqLC+qboIegJULgrDCELVNXApHBXw9Gsl47DJ9H45p8gTt51Gt6VixC/bgmi86fptCyuxYUECqsr8O+flKK5qxM+TXplx0VEYVbqaPzj1DwXEtd7S04L9/z8fOTm5qKtrc3o3y5O3jlIgMJd4TuwZ38U/vmlYRAXMnHIE6Bwl2dnxbL7Qg0a3tiGhk3vAT6fFVdKbZOeeBDxD9yHyPSRSv3SGQncTOBw3SX84expnGysRa8m/wbGxnqxIG0sHp4whQELMAGnhfvatWuRkpJidJLZunUrb0wNcPx1nY7CXWFkWKCqBiaFuxqOpr34+lH/H1tR+y9vwNdx3bS5XQbJP3gCCeuXITwy0q4p6JcEDALlzQ3YUXUOu6rOoauvTwsqeSlpuDd9PGanjtZiPYNpEU4K95iYGKxevRri68cff4yDBw8OJvTc6xcQoHBX/HqwQNU6UAp36wxlPbTsOoSGjX9Ee/EJwOFUgRCPB0P+7g4kPfEQYhfkISQ0VHZbtCMBvwg0dl1Had0VbDhZgvbeHr9s7H5oxdiJWJUxEaNjhtk9Ff3fRMBJ4Z6eno4FCxbA6/UaFy8xv52v5wABCnfF7wILVK0DpXC3zlDWQ2dFNa7tOoiGX/0evu5uwNcv68qyXejQKCR9cx3ils5D5Ph0y/7ogARuR6DH58OF1mt45dQRnG1pQntP9+1MbP3+qJhhWJMxCfeMysQQD1MwbYV9C+dOCvdp06YhLy8PcXFx2LBhAzo7OwO9fc6nKQEKd8WBYYGqdaAU7tYZynro6+tDR9lnqP3BBnRVVMHX7kzKjBDtkZmjkfrck4jKHo/Q6CGyW6IdCZgicK27C3urK/Bh9XlUtDY7kuseGhKCiNAwLBmdiUWjMjE5PsnUHviwGgJOCfewsDDMnj0bU6ZMMQpSN23apGZD9OIKAhTuisPIPHfrQCncrTO04qG3rgmte4pQ/9o76KqotuJK2jZq8jgkPb4GsYsKEBYXK+2HhiRglkC/z4eu7m68euY4DtZWGx1mAj0iwzwYMTQG/5R1FyYmJMPD0/ZAh8CYzynhLvLaFy5cCNEOsrS0FEVFRY7sn5PqSYDCXXFcKNytA6Vwt87Qiof+nl70Nbfg2vYDuPanfegoPW3FnWnbqEmZGHbvHCQ8tBRh3mEI8YSZ9kEDErBCwOfzoaqlGbtrKrGzpgLNXdcRqKSxaE8EsryJ+Oq4LIyNi0d0RCTERTwcgSfglHBPTk7GkiVLjI4y4rRddJXhIIEBAhTuNrwLLFC1BpXC3Ro/VdbdlTVoKzqG1v3F6Dh6Cr7WdvT32tRpIzQUoZERiM6biphZdxk926OyxqnaCv2QgGkCIm3sbHMjDl2twoGr1ai73oGuPnuvmxcFqFPikzEjKRUzR4yCSJmgaDcdOmUGTgn3sWPHYtmyZUb7x1deeUXZfujIHQQo3G2IIwtUrUGlcLfGT6V1b30Trp8sR8vOg+j6tBI9dY3oa2mDr61DyTShMdEIi4uBJ9ELz8gUeFcswNA7sxCekqjEP52QgBUCQrzXdrRh56VKfNrcgKvX29Ha3Y2O3h50+/osX9Ik8tijPB5Eh4cjLjwSucmpyEtKxaS4BHjCw60snbYKCDgl3KdPn46CggJcvHjRuHiJgwRuJEDhbsP7wAJVa1Ap3K3xs8O6v8+Htn3FaP/oODqOnUbnmfNKponKnoDou7IwJC8HkQU5CI+IQCjbPiphSydqCVxsu4ayxjp83FiLc9eaUXe9Hd0+ayfwiVFDMTomDpO8ichNHoGMWC+iPRTsaiMn780J4S4+Ybnvvvswbtw4lJSU4K9//av8BmjpSgIU7jaElXnu1qBSuFvjZ4t1P9DX+r8n7aLTjK+zS8k0oUOijI4x4k9IzFCKdiVU6cQOAt2i41JfD6739qKzr9foNtNv8a4DT2goIsLCEBXmgchtjwwLg+gow6EHASeEuzi4+MY3voGoqCi8//77qKys1AMGV6ENAQp3G0IhhPvzP41D2SmenMjgpXCXoUYbEiABEiABlQScEO7iwqXHH38cjY2N+OCDD1BbW6tyS/TlAgIU7jYFkQWq8mAp3OXZ0ZIESIAESEANASeE+913323kt1dVVWHPnj1obW1Vsxl6cQ0BCnebQskCVXmwFO7y7GhJAiRAAiSghoATwv2BBx4w2kCeOXMGBw4cQLe4wZqDBG4gQOFu0+vAAlV5sBTu8uxoSQIkQAIkoIZAoIS7uGBLXLaUm5trtIEUp+wiv33v3r1GS0gOEriRAIW7Te8DC1TlwVK4y7OjJQmQAAmQgBoCgRDuoovMjBkz8OSTT0LcmCpy28WJ+5UrV/Dyyy/js88+U7MZenENAQp3m0LJAlV5sBTu8uxoSQIkQAIkoIZAIIS7OG3fsGEDIiMjcfLkSSM1ZsiQIRC93EtLS/HSSy+p2cwg8bJmZQe+/ZT/dQE1NWEQNYnBNCjcbYwWC1Tl4FK4y3GjFQmQAAmQgDoCgRDuQrDv3LkTu3btwrVr1/5/8enp6cjIyIDIeefwn8CbG+uRN8NcXcDce4ajuibM/0kcfpLC3cYAsEBVDi6Fuxw3WpEACZAACagjECjh/uGHH6KwsNBIkxkYIuddCPcHH3xQ3YZc7mlUWh8O7L5qepeiJvG73/OatnPKgMLdRvIsUJWDm5MzFS+88DySk5MREREh54RWJEACJEACJCBBQKSr1NXV4bnnfoQTJz6W8OC/iUiV+cUvfoFhw4bh2LFj6OnpMVJl8vPzceTIEfz85z/339kgf1KkyDxtIk3mRlzjskYGDT0KdxtDxQJVObgTJ96Bp5/+B0yZkm0U63CQAAmQAAmQQKAItLW1oazsFH71q39Fefmntk4rilNFPvszzzxjiPeWlhbj0Kqvrw8vvvgi9u3bZ+v8bnIukyYzsP/1jyai+HBkUOCgcLcxTBWVHnzn2XjeoGqS8ZgxY/Dwww9h/vx5SExMMGnNx0mABEiABEhAnkBDQyP27duPzZvfwoULF+Qd+WkpxHtSUhLmz59vtIUUnzT39vYap/4bN27008vgfixvehfefKNBGkIwpctQuEuH2T9DFqj6x+nGp8Rpw9y5s/Hoo48gLS3NvANakAAJkAAJkIAkgZqaGrzxxu9x4MBfDPEc6DFq1CgsXrwYcXFxOHr0KA4ePMh+7rcJwks/a4boKGNlBEu6DIW7lSj7YcsCVT8g3fSIyO9LTx+Nn/zkR5gwYYJ5B7QgARIgARIgAUkConf6D3/4PC5erML169clvcibibz3vLw85OTkIDw83LiMqaKiQt6hyy1li1JvxhIs6TIU7ja/0CxQNQ84NDQUQ4cOxXPPfQ+iw4zXG2feCS1IgARIgARIwCSB5uZrKCk5jBde+Bk6OjocO+kWp+3iFlXxtb6+Hjt27DBuVOX4WwJW02QGPAZLugyFu83/CligKgdYiPd169Zi6dL7kJ2dJeeEViRAAiRAAiRggsCpU6exffsH2LLlvxwT7QPLzcrKwtKlS41fIA4fPmx0mfH5fCZ2MzgetVKUejOhYEiXoXC3+b0WBarf/7EXxSVsa2gGtSjWmTRpIr72ta/iy19ebMaUz5IACZAACZCAFIEPP9yFTZv+E2fOlKO/v1/Kh0qjVatWQeS8i8uZRL/3q1fN9ylXuR7dfKlKkxnYl+jnLk7edR4U7gGIDgtU5SBHR0dj/foHsGbNaqSkpMg5oRUJkAAJkAAJ+EGgtrYWW7e+izff/APa29v9sLD/kdjYWKxbtw7i68mTJ7F3714tfqGwf+f+zaAqTWZgtmBIl6Fw9+/dsPQUC1Tl8c2cWYCVK+/HokUL5Z3QkgRIgARIgARuQ6CwcA+2bXsfRUUfacVq6tSpmDVrFsQn0eLU/ezZs1qtz8nFqEyTGdjH3HuGo7omzMltfeHcFO4BCA0LVOUhi962c+bMxlNP/b1xOUVYmL7/mOR3SUsSIAESIAGnCIjLjsTFR7/5zb/hz3/+i1EMqtMQnz4vWrQI6enpxs2qr7/+uvF1sA/VaTIDPHVPl6FwD8CbzwJVa5DvuOMOo6f7l75UYIh3DhIgARIgARJQRUCI9kOHPjJ6t3/6qb03pcquOTMzEwsXLkRUVBQ++eQTI2VmsBeqir7ton+76qF7ugyFu+qIf44/5rnLgxa5fUK8f/3rjyErazLFuzxKWpIACZAACdxAQIj206c/weuvbzREu64tF0Vv97lz5yI7O9voMofxBLwAAATmSURBVFNYWGjc6qpDAa1TL5QdaTIDe9E5XYbCPUBvHPPc5UGL1pDio8JZs2Zi1coVuDP3TqbMyOOkJQmQAAmQAACRInOs9Bj+uO09HDxYZBSk6nyKLXq6i0JVcepeWVmJffv2oa2tbVDG0q40mQGYOqfLULgH6JVnnrs10KIoR9yoKnq7L1+2FGPGjoEQ9BwkQAIkQAIkYJaAEOgXKi/gv/+03ejZLm5IDYbT63HjxmHFihVGjrs4dRdpM4NxfPupVjz9lL0XUuna053CPUBvPPPc1YBOS0vDPfcsxGOPfc24XVUUqwpRz0ECJEACJEACtyMgxLk4aRfpJhs3bsLu3XtQU1NzOzOtvr948WJMnjzZKKh9++23jV86BtuwM01mgOX6RxNRfDhSO7QU7gEKiRDuz/80DmWnwgM0ozuniYiIQEJCAiZPmoj1Dz9o5L6LHHgOEiABEiABErgdAZHDLnLZ39z8Nj45U47GxkZ0d3ffzkyr74t7Te69917Ex8cbJ+67d+/WOsVHNTzVvds/b312FKmKFB+rg8LdKkET9ixQNQHrCx4VKTKxsTHIz8/D7NmzkJOTg7S0kWqc0wsJkAAJkIArCdTUXMLRo6VGbvixYyeM/HCdc9o/Lwjik+a77rrL+BMZGYkdO3agvLzclTG71aZk0mTE7fV5M8z/gqY6XUZFJxwK9wC+6ixQVQdbpMeIAp0775yGvLwZmDYtB6NGpSEmJgbh4fxUQx1peiIBEiCB4CUgcsGFQK+ursHx4ydw6FARSkoOB++G/m/lomGDyHUXp+7iU4Rt27YZqTNuH7JFqSLtRbSONHvirTpdhsI9yN5QFqjaEzDxgys7O8u4YXXixDsQH5+A8HAPBbw9uOmVBEiABLQnIAR7T08vmpoaUV7+qXEj6qlTp9HU1KT92v1d4IQJE4yUGfGpwfHjx1FUVBSUnyD4u1/xnEyajDhtFxkPMif1qtNlKNzNRFuDZ1mgak8QxMeG4uNCcTlTZmYGpkzJRm5uLnJzp0H0vuUgARIgARIYPAR6e3tRWnocpaWlKCs7hfPnK4zT6K6uLqMw1U1jyZIlmDRpEpqbm41c92ArtDUbC5mi1BtbO547fcnslFCZLkPhbhq/8wbMc7c3BqJQNSkpEampqRgzZgxGj04z/p6cnAyvNw6JiYmGyOcgARIgARIIfgJCjDc0NKC5+Rrq6upw+fJlVFXVGJcTib/X1zdoe6mSCvoiZWbNmjXwer04d+4cdu7c6bpfTgY4yaTJVNeEQVymNDCsCn+rMaNwt0rQAXvRWWbT5mgHZh5cU4oCVpEDL/LeR44cieHDUxAf7zUEfHJyCkaOTDVOXy5fvoLOTvlWWuHhEUhPH230lBf/aYhTDw4ScJKAqP9ISEg0fkkVn0a1trbg0qXL8PncddLoJGPOrQ8B8XNc/OxtamrG1au1uHTpkpHP3tnZ6fq0kYEojB8/HuLkXfx73759O86ePatPgBSuxEqazMAyZISzynQZmflvRsjiVIUvlT+umOfuDyV7n1m+fDnS09Nx5coV44ec+AEvO8RNdqtXrzby6UV+YVlZmawr2pGAZQLiF8jMzEzjP3Eh4M+fP2+84xwkQALuJSAOqebPnw8h4MX43e9+Z9wC67Yhc1p+q+JSmXQZcWovTu+tDhXC/X8AYHLpGnLj+5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1663644564"/>
              </p:ext>
            </p:extLst>
          </p:nvPr>
        </p:nvGraphicFramePr>
        <p:xfrm>
          <a:off x="2029992" y="2625636"/>
          <a:ext cx="7336077" cy="78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9"/>
          <a:srcRect l="21865" r="22255"/>
          <a:stretch/>
        </p:blipFill>
        <p:spPr>
          <a:xfrm>
            <a:off x="3696329" y="2700026"/>
            <a:ext cx="636520" cy="6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"/>
          <p:cNvSpPr txBox="1">
            <a:spLocks/>
          </p:cNvSpPr>
          <p:nvPr/>
        </p:nvSpPr>
        <p:spPr>
          <a:xfrm>
            <a:off x="1904624" y="1918518"/>
            <a:ext cx="2089852" cy="5762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chemeClr val="accent1"/>
                </a:solidFill>
              </a:rPr>
              <a:t>OBIETTIVI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8313634" y="1896902"/>
            <a:ext cx="1488673" cy="5762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chemeClr val="accent1"/>
                </a:solidFill>
              </a:rPr>
              <a:t>AZIONI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6245" y="2296083"/>
            <a:ext cx="5473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b="1" dirty="0" smtClean="0"/>
              <a:t>Innovare</a:t>
            </a:r>
            <a:r>
              <a:rPr lang="it-IT" dirty="0" smtClean="0"/>
              <a:t> </a:t>
            </a:r>
            <a:r>
              <a:rPr lang="it-IT" dirty="0"/>
              <a:t>le forme di accompagnamento alle </a:t>
            </a:r>
            <a:r>
              <a:rPr lang="it-IT" dirty="0" smtClean="0"/>
              <a:t>scuole</a:t>
            </a:r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Propagare</a:t>
            </a:r>
            <a:r>
              <a:rPr lang="it-IT" dirty="0" smtClean="0"/>
              <a:t> </a:t>
            </a:r>
            <a:r>
              <a:rPr lang="it-IT" dirty="0"/>
              <a:t>l’innovazione all’interno di ogni </a:t>
            </a:r>
            <a:r>
              <a:rPr lang="it-IT" dirty="0" smtClean="0"/>
              <a:t>scuola</a:t>
            </a:r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Dare</a:t>
            </a:r>
            <a:r>
              <a:rPr lang="it-IT" dirty="0" smtClean="0"/>
              <a:t> </a:t>
            </a:r>
            <a:r>
              <a:rPr lang="it-IT" dirty="0"/>
              <a:t>una dimensione territoriale al Piano Nazionale Scuola Digitale </a:t>
            </a:r>
            <a:endParaRPr lang="it-IT" dirty="0" smtClean="0"/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Abilitare</a:t>
            </a:r>
            <a:r>
              <a:rPr lang="it-IT" dirty="0" smtClean="0"/>
              <a:t> </a:t>
            </a:r>
            <a:r>
              <a:rPr lang="it-IT" dirty="0"/>
              <a:t>e rafforzare strumenti per la collaborazione intelligente di partner esterni alla scuola sulle azioni del Piano </a:t>
            </a:r>
            <a:endParaRPr lang="it-IT" dirty="0" smtClean="0"/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Trasformare</a:t>
            </a:r>
            <a:r>
              <a:rPr lang="it-IT" dirty="0" smtClean="0"/>
              <a:t> </a:t>
            </a:r>
            <a:r>
              <a:rPr lang="it-IT" dirty="0"/>
              <a:t>il monitoraggio della scuola digitale, da amministrativo a strategico, dando una dimensione permanente al Piano </a:t>
            </a:r>
            <a:endParaRPr lang="it-IT" dirty="0" smtClean="0"/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Monitorare</a:t>
            </a:r>
            <a:r>
              <a:rPr lang="it-IT" dirty="0"/>
              <a:t>, a livello quantitativo e qualitativo, l’intero Piano e la sua attuazione </a:t>
            </a:r>
            <a:endParaRPr lang="it-IT" dirty="0" smtClean="0"/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Rafforzare</a:t>
            </a:r>
            <a:r>
              <a:rPr lang="it-IT" dirty="0" smtClean="0"/>
              <a:t> </a:t>
            </a:r>
            <a:r>
              <a:rPr lang="it-IT" dirty="0"/>
              <a:t>il rapporto tra il Piano e la dimensione scientifica del rapporto tra scuola e digitale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302326" y="2336286"/>
            <a:ext cx="5092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Azione #28 </a:t>
            </a:r>
            <a:r>
              <a:rPr lang="it-IT" dirty="0"/>
              <a:t>- Un animatore digitale in ogni scuola </a:t>
            </a:r>
            <a:r>
              <a:rPr lang="it-IT" b="1" dirty="0"/>
              <a:t>Azione #29 </a:t>
            </a:r>
            <a:r>
              <a:rPr lang="it-IT" dirty="0"/>
              <a:t>- Accordi territoriali </a:t>
            </a:r>
            <a:endParaRPr lang="it-IT" dirty="0" smtClean="0"/>
          </a:p>
          <a:p>
            <a:pPr algn="just"/>
            <a:r>
              <a:rPr lang="it-IT" b="1" dirty="0" smtClean="0"/>
              <a:t>Azione </a:t>
            </a:r>
            <a:r>
              <a:rPr lang="it-IT" b="1" dirty="0"/>
              <a:t>#30 </a:t>
            </a:r>
            <a:r>
              <a:rPr lang="it-IT" dirty="0"/>
              <a:t>- </a:t>
            </a:r>
            <a:r>
              <a:rPr lang="it-IT" dirty="0" err="1"/>
              <a:t>Stakeholders</a:t>
            </a:r>
            <a:r>
              <a:rPr lang="it-IT" dirty="0"/>
              <a:t>’ Club per la scuola digitale </a:t>
            </a:r>
            <a:r>
              <a:rPr lang="it-IT" b="1" dirty="0"/>
              <a:t>Azione #31 </a:t>
            </a:r>
            <a:r>
              <a:rPr lang="it-IT" dirty="0"/>
              <a:t>- Un galleria per la raccolta di pratiche </a:t>
            </a:r>
            <a:r>
              <a:rPr lang="it-IT" b="1" dirty="0"/>
              <a:t>Azione #32 </a:t>
            </a:r>
            <a:r>
              <a:rPr lang="it-IT" dirty="0"/>
              <a:t>- Dare alle reti innovative un </a:t>
            </a:r>
            <a:r>
              <a:rPr lang="it-IT" dirty="0" smtClean="0"/>
              <a:t>ascolto</a:t>
            </a:r>
          </a:p>
          <a:p>
            <a:pPr algn="just"/>
            <a:r>
              <a:rPr lang="it-IT" b="1" dirty="0" smtClean="0"/>
              <a:t>Azione </a:t>
            </a:r>
            <a:r>
              <a:rPr lang="it-IT" b="1" dirty="0"/>
              <a:t>#33 </a:t>
            </a:r>
            <a:r>
              <a:rPr lang="it-IT" dirty="0"/>
              <a:t>- Osservatorio per la Scuola Digitale </a:t>
            </a:r>
            <a:r>
              <a:rPr lang="it-IT" b="1" dirty="0"/>
              <a:t>Azione #34 </a:t>
            </a:r>
            <a:r>
              <a:rPr lang="it-IT" dirty="0"/>
              <a:t>- Un comitato Scientifico che allinei il Piano alle pratiche internazionali </a:t>
            </a:r>
            <a:endParaRPr lang="it-IT" dirty="0" smtClean="0"/>
          </a:p>
          <a:p>
            <a:pPr algn="just"/>
            <a:r>
              <a:rPr lang="it-IT" b="1" dirty="0" smtClean="0"/>
              <a:t>Azione </a:t>
            </a:r>
            <a:r>
              <a:rPr lang="it-IT" b="1" dirty="0"/>
              <a:t>#35 </a:t>
            </a:r>
            <a:r>
              <a:rPr lang="it-IT" dirty="0"/>
              <a:t>- Il monitoraggio dell’intero Piano Sinergie - Piano Triennale per l’Offerta Formativa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357815" y="965364"/>
            <a:ext cx="5659576" cy="1120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72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it-IT" sz="2800" dirty="0">
                <a:solidFill>
                  <a:srgbClr val="83992A"/>
                </a:solidFill>
              </a:rPr>
              <a:t>FORMAZIONE DEL </a:t>
            </a:r>
            <a:r>
              <a:rPr lang="it-IT" sz="2800" dirty="0" smtClean="0">
                <a:solidFill>
                  <a:srgbClr val="83992A"/>
                </a:solidFill>
              </a:rPr>
              <a:t>PERSONALE</a:t>
            </a:r>
          </a:p>
          <a:p>
            <a:pPr lvl="0">
              <a:spcBef>
                <a:spcPts val="672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it-IT" sz="2800" dirty="0">
              <a:solidFill>
                <a:srgbClr val="83992A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l="21865" r="22255"/>
          <a:stretch/>
        </p:blipFill>
        <p:spPr>
          <a:xfrm>
            <a:off x="918789" y="830105"/>
            <a:ext cx="985835" cy="98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0343" y="1363958"/>
            <a:ext cx="9953897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dirty="0" smtClean="0"/>
              <a:t>Il PNSD </a:t>
            </a:r>
            <a:r>
              <a:rPr lang="it-IT" sz="2300" b="1" u="sng" dirty="0"/>
              <a:t>non </a:t>
            </a:r>
            <a:r>
              <a:rPr lang="it-IT" sz="2300" b="1" dirty="0"/>
              <a:t>è un libro di buone </a:t>
            </a:r>
            <a:r>
              <a:rPr lang="it-IT" sz="2300" b="1" dirty="0" smtClean="0"/>
              <a:t>intenzioni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Il </a:t>
            </a:r>
            <a:r>
              <a:rPr lang="it-IT" sz="2000" dirty="0"/>
              <a:t>Piano ambisce a generare una trasformazione culturale che – partendo dalla scuola – raggiunga tutte le famiglie, nei centri maggiormente urbanizzati così come nelle periferie più isolate.  </a:t>
            </a:r>
            <a:r>
              <a:rPr lang="it-IT" sz="2000" dirty="0" smtClean="0"/>
              <a:t>La </a:t>
            </a:r>
            <a:r>
              <a:rPr lang="it-IT" sz="2000" dirty="0"/>
              <a:t>buona scuola digitale esiste già, in tutta Italia. Ma lo Stato deve adesso fare in modo che questo patrimonio diventi sempre più diffuso e ordinario. Per far sì che nessuno studente resti indietro. Per far sì che, nell’era digitale, la scuola diventi il più potente moltiplicatore di domanda di innovazione e cambiamento del Paese</a:t>
            </a:r>
            <a:r>
              <a:rPr lang="it-IT" sz="2000" dirty="0" smtClean="0"/>
              <a:t>.</a:t>
            </a:r>
          </a:p>
          <a:p>
            <a:pPr algn="just"/>
            <a:endParaRPr lang="it-IT" sz="2000" dirty="0" smtClean="0"/>
          </a:p>
          <a:p>
            <a:pPr algn="ctr"/>
            <a:r>
              <a:rPr lang="it-IT" sz="2000" dirty="0" smtClean="0"/>
              <a:t> </a:t>
            </a:r>
            <a:r>
              <a:rPr lang="it-IT" sz="2800" b="1" dirty="0">
                <a:latin typeface="Edwardian Script ITC" panose="030303020407070D0804" pitchFamily="66" charset="0"/>
              </a:rPr>
              <a:t>Ministero dell’Istruzione, dell’ Università e della Ricerca</a:t>
            </a:r>
            <a:endParaRPr lang="it-IT" sz="2800" b="1" dirty="0" smtClean="0">
              <a:latin typeface="Edwardian Script ITC" panose="030303020407070D0804" pitchFamily="66" charset="0"/>
            </a:endParaRPr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2636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wind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80CB5B-B9B7-4C5D-9456-342701B0B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074" y="2239309"/>
            <a:ext cx="6241816" cy="285520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/>
              <a:t>Nel 2007 si è discusso per la prima volta di un Piano Nazionale per la Scuola Digitale che aveva l’obiettivo principale di modificare gli ambienti di apprendimento e promuovere l’innovazione digitale nella s</a:t>
            </a:r>
            <a:r>
              <a:rPr lang="it-IT" sz="2000" dirty="0" smtClean="0"/>
              <a:t>cuola.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pic>
        <p:nvPicPr>
          <p:cNvPr id="1026" name="Picture 2" descr="Risultati immagini per PNSD 20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891" r="39812" b="20576"/>
          <a:stretch/>
        </p:blipFill>
        <p:spPr bwMode="auto">
          <a:xfrm>
            <a:off x="7602582" y="670758"/>
            <a:ext cx="3709851" cy="54165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019028" y="1190786"/>
            <a:ext cx="3827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LA STORIA</a:t>
            </a:r>
          </a:p>
        </p:txBody>
      </p:sp>
    </p:spTree>
    <p:extLst>
      <p:ext uri="{BB962C8B-B14F-4D97-AF65-F5344CB8AC3E}">
        <p14:creationId xmlns:p14="http://schemas.microsoft.com/office/powerpoint/2010/main" val="33450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852F6F2-6EE1-4090-B6CC-A5659733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587" y="2180493"/>
            <a:ext cx="10143754" cy="3636108"/>
          </a:xfrm>
        </p:spPr>
        <p:txBody>
          <a:bodyPr numCol="1"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sz="1600" b="1" u="sng" dirty="0" smtClean="0"/>
              <a:t>Azione LIM </a:t>
            </a:r>
            <a:r>
              <a:rPr lang="it-IT" sz="1600" dirty="0" smtClean="0"/>
              <a:t>Promossa per la prima volta nel 2008, prevedeva la diffusione della Lavagna Interattiva Multimediale (LIM) nella didattica in classe.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sz="1600" b="1" u="sng" dirty="0" smtClean="0"/>
              <a:t>Azione </a:t>
            </a:r>
            <a:r>
              <a:rPr lang="it-IT" sz="1600" b="1" u="sng" dirty="0" err="1"/>
              <a:t>Cl@ssi</a:t>
            </a:r>
            <a:r>
              <a:rPr lang="it-IT" sz="1600" b="1" u="sng" dirty="0"/>
              <a:t> </a:t>
            </a:r>
            <a:r>
              <a:rPr lang="it-IT" sz="1600" b="1" u="sng" dirty="0" smtClean="0"/>
              <a:t>2.0</a:t>
            </a:r>
            <a:r>
              <a:rPr lang="it-IT" sz="1600" dirty="0"/>
              <a:t> </a:t>
            </a:r>
            <a:r>
              <a:rPr lang="it-IT" sz="1600" dirty="0" smtClean="0"/>
              <a:t>Caratterizzata </a:t>
            </a:r>
            <a:r>
              <a:rPr lang="it-IT" sz="1600" dirty="0"/>
              <a:t>dallo slogan “non più la classe in laboratorio, ma il laboratorio in classe” aveva l’obiettivo di </a:t>
            </a:r>
            <a:r>
              <a:rPr lang="it-IT" sz="1600" dirty="0" smtClean="0"/>
              <a:t>realizzare ambienti </a:t>
            </a:r>
            <a:r>
              <a:rPr lang="it-IT" sz="1600" dirty="0"/>
              <a:t>di apprendimento innovativi.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sz="1600" b="1" u="sng" dirty="0"/>
              <a:t>Azione </a:t>
            </a:r>
            <a:r>
              <a:rPr lang="it-IT" sz="1600" b="1" u="sng" dirty="0" err="1"/>
              <a:t>Scuol</a:t>
            </a:r>
            <a:r>
              <a:rPr lang="it-IT" sz="1600" b="1" u="sng" dirty="0"/>
              <a:t>@ </a:t>
            </a:r>
            <a:r>
              <a:rPr lang="it-IT" sz="1600" b="1" u="sng" dirty="0" smtClean="0"/>
              <a:t>2.0</a:t>
            </a:r>
            <a:r>
              <a:rPr lang="it-IT" sz="1600" b="1" dirty="0" smtClean="0"/>
              <a:t> </a:t>
            </a:r>
            <a:r>
              <a:rPr lang="it-IT" sz="1600" dirty="0" smtClean="0"/>
              <a:t>Avviata </a:t>
            </a:r>
            <a:r>
              <a:rPr lang="it-IT" sz="1600" dirty="0"/>
              <a:t>nel </a:t>
            </a:r>
            <a:r>
              <a:rPr lang="it-IT" sz="1600" dirty="0" smtClean="0"/>
              <a:t>2011, </a:t>
            </a:r>
            <a:r>
              <a:rPr lang="it-IT" sz="1600" dirty="0"/>
              <a:t>ha consentito a 14 </a:t>
            </a:r>
            <a:r>
              <a:rPr lang="it-IT" sz="1600" dirty="0" smtClean="0"/>
              <a:t>scuole </a:t>
            </a:r>
            <a:r>
              <a:rPr lang="it-IT" sz="1600" dirty="0"/>
              <a:t>di percorrere una linea di </a:t>
            </a:r>
            <a:r>
              <a:rPr lang="it-IT" sz="1600" dirty="0" smtClean="0"/>
              <a:t>innovazione avanzata, </a:t>
            </a:r>
            <a:r>
              <a:rPr lang="it-IT" sz="1600" dirty="0"/>
              <a:t>attraverso strategie che coniugassero l’innovazione nella programmazione didattica con nuovi modelli di organizzazione delle risorse umane ed infrastrutturali </a:t>
            </a:r>
            <a:r>
              <a:rPr lang="it-IT" sz="1600" dirty="0" smtClean="0"/>
              <a:t>della scuola.</a:t>
            </a:r>
            <a:endParaRPr lang="it-IT" sz="1600" dirty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sz="1600" b="1" u="sng" dirty="0" smtClean="0"/>
              <a:t>Azione </a:t>
            </a:r>
            <a:r>
              <a:rPr lang="it-IT" sz="1600" b="1" u="sng" dirty="0"/>
              <a:t>Editoria digitale scolastica </a:t>
            </a:r>
            <a:r>
              <a:rPr lang="it-IT" sz="1600" dirty="0"/>
              <a:t>Avviata nel 2010 e finalizzata alla produzione di contenuti digitali in 20 istituti scolastici.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sz="1600" b="1" u="sng" dirty="0"/>
              <a:t>Accordi MIUR – </a:t>
            </a:r>
            <a:r>
              <a:rPr lang="it-IT" sz="1600" b="1" u="sng" dirty="0" smtClean="0"/>
              <a:t>Regioni </a:t>
            </a:r>
            <a:r>
              <a:rPr lang="it-IT" sz="1600" dirty="0" smtClean="0"/>
              <a:t>Per </a:t>
            </a:r>
            <a:r>
              <a:rPr lang="it-IT" sz="1600" dirty="0"/>
              <a:t>accompagnare il processo di innovazione digitale in maniera più capillare sul territorio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sz="1600" b="1" u="sng" dirty="0"/>
              <a:t>Azione Centri Scolastici Digitali (CSD) </a:t>
            </a:r>
            <a:r>
              <a:rPr lang="it-IT" sz="1600" dirty="0"/>
              <a:t>Nata per soddisfare esigenze di scuole situate in territori particolarmente disagiati dal punto di vista </a:t>
            </a:r>
            <a:r>
              <a:rPr lang="it-IT" sz="1600" dirty="0" smtClean="0"/>
              <a:t>geografico. </a:t>
            </a:r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41587" y="1041400"/>
            <a:ext cx="1049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Dal 2008 al 2012 sono state realizzate le azioni di seguito riportate,  volte a portare il digitale in classe per rivolgersi a un numero elevato di studenti, indipendentemente dalle discipline trattate.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63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1E77B45A-A589-472C-9722-96CB6DDB83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r="16865"/>
          <a:stretch>
            <a:fillRect/>
          </a:stretch>
        </p:blipFill>
        <p:spPr>
          <a:ln>
            <a:solidFill>
              <a:srgbClr val="92D050"/>
            </a:solidFill>
          </a:ln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ADA643-67D0-4352-BEEC-52DD05573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070" y="1294229"/>
            <a:ext cx="7038473" cy="4623246"/>
          </a:xfrm>
        </p:spPr>
        <p:txBody>
          <a:bodyPr numCol="1">
            <a:normAutofit/>
          </a:bodyPr>
          <a:lstStyle/>
          <a:p>
            <a:pPr algn="just"/>
            <a:endParaRPr lang="it-IT" sz="1500" dirty="0" smtClean="0"/>
          </a:p>
          <a:p>
            <a:pPr algn="just"/>
            <a:r>
              <a:rPr lang="it-IT" sz="2000" dirty="0" smtClean="0"/>
              <a:t>Tra il 2013 e il 2014 sono state realizzate le azioni di seguito descritte.</a:t>
            </a:r>
          </a:p>
          <a:p>
            <a:pPr algn="just"/>
            <a:endParaRPr lang="it-IT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u="sng" dirty="0" smtClean="0"/>
              <a:t>Azione Wi-Fi</a:t>
            </a:r>
            <a:r>
              <a:rPr lang="it-IT" sz="2000" b="1" dirty="0" smtClean="0"/>
              <a:t> </a:t>
            </a:r>
            <a:r>
              <a:rPr lang="it-IT" sz="2000" dirty="0" smtClean="0"/>
              <a:t>L’articolo </a:t>
            </a:r>
            <a:r>
              <a:rPr lang="it-IT" sz="2000" dirty="0"/>
              <a:t>11 del decreto-legge n. 104 del 2013 ha stanziato 15 milioni di euro per la connettività wireless nelle scuole.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u="sng" dirty="0"/>
              <a:t>Azione Poli </a:t>
            </a:r>
            <a:r>
              <a:rPr lang="it-IT" sz="2000" b="1" u="sng" dirty="0" smtClean="0"/>
              <a:t>Formativi</a:t>
            </a:r>
            <a:r>
              <a:rPr lang="it-IT" sz="2000" b="1" dirty="0" smtClean="0"/>
              <a:t> </a:t>
            </a:r>
            <a:r>
              <a:rPr lang="it-IT" sz="2000" dirty="0" smtClean="0"/>
              <a:t>Sono </a:t>
            </a:r>
            <a:r>
              <a:rPr lang="it-IT" sz="2000" dirty="0"/>
              <a:t>state individuate alcune istituzioni scolastiche (c.d. Poli formativi) per l’organizzazione e la gestione di corsi di formazione sul digitale rivolti ai docenti.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9643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26941" y="1295544"/>
            <a:ext cx="101709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/>
              <a:t>Attualmente, il PNSD vuole essere un documento di indirizzo che guidi le scuole lungo un percorso di innovazione e digitalizzazione, come previsto nella Legge di riforma numero 107 del 13 luglio 2015, </a:t>
            </a:r>
            <a:r>
              <a:rPr lang="it-IT" sz="2400" dirty="0" smtClean="0"/>
              <a:t>attraverso: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dirty="0" smtClean="0"/>
              <a:t> </a:t>
            </a:r>
            <a:r>
              <a:rPr lang="it-IT" sz="2400" dirty="0"/>
              <a:t>l’introduzione delle nuove tecnologie nelle </a:t>
            </a:r>
            <a:r>
              <a:rPr lang="it-IT" sz="2400" dirty="0" smtClean="0"/>
              <a:t>scuole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dirty="0" smtClean="0"/>
              <a:t>la </a:t>
            </a:r>
            <a:r>
              <a:rPr lang="it-IT" sz="2400" dirty="0"/>
              <a:t>diffusione dell’idea di apprendimento </a:t>
            </a:r>
            <a:r>
              <a:rPr lang="it-IT" sz="2400" dirty="0" smtClean="0"/>
              <a:t>permanente</a:t>
            </a:r>
            <a:endParaRPr lang="it-IT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dirty="0" smtClean="0"/>
              <a:t>il </a:t>
            </a:r>
            <a:r>
              <a:rPr lang="it-IT" sz="2400" dirty="0"/>
              <a:t>concetto di scuola intesa non più solamente come </a:t>
            </a:r>
            <a:r>
              <a:rPr lang="it-IT" sz="2400" dirty="0" smtClean="0"/>
              <a:t>luogo </a:t>
            </a:r>
            <a:r>
              <a:rPr lang="it-IT" sz="2400" dirty="0"/>
              <a:t>fisico, ma come spazio di apprendimento </a:t>
            </a:r>
            <a:r>
              <a:rPr lang="it-IT" sz="2400" dirty="0" smtClean="0"/>
              <a:t>virtuale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730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fallOver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B583FEFA-9DAD-4934-8684-2F0C0B9ACD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r="2771"/>
          <a:stretch/>
        </p:blipFill>
        <p:spPr>
          <a:xfrm>
            <a:off x="8691509" y="2222695"/>
            <a:ext cx="2627230" cy="3390314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C4831A-5571-441F-8BD6-A4567A848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0671" y="1990596"/>
            <a:ext cx="7385538" cy="3826004"/>
          </a:xfrm>
        </p:spPr>
        <p:txBody>
          <a:bodyPr numCol="1">
            <a:normAutofit/>
          </a:bodyPr>
          <a:lstStyle/>
          <a:p>
            <a:pPr algn="just"/>
            <a:r>
              <a:rPr lang="it-IT" sz="2000" dirty="0"/>
              <a:t>La visione di </a:t>
            </a:r>
            <a:r>
              <a:rPr lang="it-IT" sz="2000" dirty="0" smtClean="0"/>
              <a:t>educazione </a:t>
            </a:r>
            <a:r>
              <a:rPr lang="it-IT" sz="2000" dirty="0"/>
              <a:t>nell’era </a:t>
            </a:r>
            <a:r>
              <a:rPr lang="it-IT" sz="2000" dirty="0" smtClean="0"/>
              <a:t>digitale </a:t>
            </a:r>
            <a:r>
              <a:rPr lang="it-IT" sz="2000" dirty="0"/>
              <a:t>risulta un percorso condiviso di innovazione culturale, organizzativa, sociale e </a:t>
            </a:r>
            <a:r>
              <a:rPr lang="it-IT" sz="2000" dirty="0" smtClean="0"/>
              <a:t>istituzionale, </a:t>
            </a:r>
            <a:r>
              <a:rPr lang="it-IT" sz="2000" dirty="0"/>
              <a:t>che vuole dare nuova energia, nuove connessioni, nuove capacità alla scuola italiana. </a:t>
            </a:r>
            <a:endParaRPr lang="it-IT" sz="2000" dirty="0" smtClean="0"/>
          </a:p>
          <a:p>
            <a:pPr algn="just"/>
            <a:r>
              <a:rPr lang="it-IT" sz="2000" dirty="0" smtClean="0"/>
              <a:t>In </a:t>
            </a:r>
            <a:r>
              <a:rPr lang="it-IT" sz="2000" dirty="0"/>
              <a:t>questa </a:t>
            </a:r>
            <a:r>
              <a:rPr lang="it-IT" sz="2000" dirty="0" smtClean="0"/>
              <a:t>prospettiva, </a:t>
            </a:r>
            <a:r>
              <a:rPr lang="it-IT" sz="2000" dirty="0"/>
              <a:t>il </a:t>
            </a:r>
            <a:r>
              <a:rPr lang="it-IT" sz="2000" dirty="0" smtClean="0"/>
              <a:t>digitale diventa </a:t>
            </a:r>
            <a:r>
              <a:rPr lang="it-IT" sz="2000" dirty="0"/>
              <a:t>strumento </a:t>
            </a:r>
            <a:r>
              <a:rPr lang="it-IT" sz="2000" dirty="0" smtClean="0"/>
              <a:t>di </a:t>
            </a:r>
            <a:r>
              <a:rPr lang="it-IT" sz="2000" dirty="0"/>
              <a:t>cambiamento. Occorre quindi che gli sforzi di digitalizzazione siano canalizzati all’interno di un’idea </a:t>
            </a:r>
            <a:r>
              <a:rPr lang="it-IT" sz="2000" dirty="0" smtClean="0"/>
              <a:t>di </a:t>
            </a:r>
            <a:r>
              <a:rPr lang="it-IT" sz="2000" dirty="0"/>
              <a:t>scuola non più unicamente trasmissiva, </a:t>
            </a:r>
            <a:r>
              <a:rPr lang="it-IT" sz="2000" dirty="0" smtClean="0"/>
              <a:t>ma </a:t>
            </a:r>
            <a:r>
              <a:rPr lang="it-IT" sz="2000" dirty="0"/>
              <a:t>di scuola aperta e inclusiva in una società che cambia.</a:t>
            </a:r>
          </a:p>
          <a:p>
            <a:pPr algn="just"/>
            <a:r>
              <a:rPr lang="it-IT" sz="2000" dirty="0"/>
              <a:t>Didattica, contenuti e competenze sono gli altri tasselli fondamentali di questo Piano, insieme alla formazione del personale, orientata all’innovazione didattica e aperta a quella organizzativa.</a:t>
            </a:r>
          </a:p>
          <a:p>
            <a:pPr algn="just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970670" y="1068196"/>
            <a:ext cx="10348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L’EDUCAZIONE </a:t>
            </a:r>
            <a:r>
              <a:rPr lang="it-IT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NELL’ERA </a:t>
            </a:r>
            <a:r>
              <a:rPr lang="it-IT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DIGITALE</a:t>
            </a:r>
          </a:p>
        </p:txBody>
      </p:sp>
    </p:spTree>
    <p:extLst>
      <p:ext uri="{BB962C8B-B14F-4D97-AF65-F5344CB8AC3E}">
        <p14:creationId xmlns:p14="http://schemas.microsoft.com/office/powerpoint/2010/main" val="27009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>
          <a:xfrm>
            <a:off x="8895686" y="1521710"/>
            <a:ext cx="2328094" cy="3629074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94B60A-AB1E-449C-B60E-A744C6841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128" y="998805"/>
            <a:ext cx="7299961" cy="499403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it-IT" sz="2000" dirty="0"/>
              <a:t>La sfida dell’educazione nell’era digitale </a:t>
            </a:r>
            <a:r>
              <a:rPr lang="it-IT" sz="2000" dirty="0" smtClean="0"/>
              <a:t>coniuga </a:t>
            </a:r>
            <a:r>
              <a:rPr lang="it-IT" sz="2000" dirty="0"/>
              <a:t>la crescente </a:t>
            </a:r>
            <a:r>
              <a:rPr lang="it-IT" sz="2000" dirty="0" smtClean="0"/>
              <a:t>disponibilità di tecnologie e le nuove esigenze della didattica. </a:t>
            </a:r>
            <a:r>
              <a:rPr lang="it-IT" sz="2000" dirty="0"/>
              <a:t>Comprendere questa relazione significa aiutare </a:t>
            </a:r>
            <a:r>
              <a:rPr lang="it-IT" sz="2000" dirty="0" smtClean="0"/>
              <a:t>la scuola </a:t>
            </a:r>
            <a:r>
              <a:rPr lang="it-IT" sz="2000" dirty="0"/>
              <a:t>ad acquisire soluzioni digitali che </a:t>
            </a:r>
            <a:r>
              <a:rPr lang="it-IT" sz="2000" dirty="0" smtClean="0"/>
              <a:t>facilitino ambienti </a:t>
            </a:r>
            <a:r>
              <a:rPr lang="it-IT" sz="2000" dirty="0"/>
              <a:t>propedeutici agli apprendimenti attivi </a:t>
            </a:r>
            <a:r>
              <a:rPr lang="it-IT" sz="2000" dirty="0" smtClean="0"/>
              <a:t>e laboratoriali.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 </a:t>
            </a:r>
            <a:r>
              <a:rPr lang="it-IT" sz="2000" b="1" dirty="0" smtClean="0"/>
              <a:t>L’educazione </a:t>
            </a:r>
            <a:r>
              <a:rPr lang="it-IT" sz="2000" b="1" dirty="0"/>
              <a:t>nell’era digitale non </a:t>
            </a:r>
            <a:r>
              <a:rPr lang="it-IT" sz="2000" b="1" dirty="0" smtClean="0"/>
              <a:t>deve porre </a:t>
            </a:r>
            <a:r>
              <a:rPr lang="it-IT" sz="2000" b="1" dirty="0"/>
              <a:t>al centro la tecnologia</a:t>
            </a:r>
            <a:r>
              <a:rPr lang="it-IT" sz="2000" dirty="0"/>
              <a:t>, </a:t>
            </a:r>
            <a:r>
              <a:rPr lang="it-IT" sz="2000" b="1" dirty="0"/>
              <a:t>ma i nuovi </a:t>
            </a:r>
            <a:r>
              <a:rPr lang="it-IT" sz="2000" b="1" dirty="0" smtClean="0"/>
              <a:t>modelli di </a:t>
            </a:r>
            <a:r>
              <a:rPr lang="it-IT" sz="2000" b="1" dirty="0"/>
              <a:t>interazione didattica che la utilizzano</a:t>
            </a:r>
            <a:r>
              <a:rPr lang="it-IT" sz="2000" dirty="0"/>
              <a:t>. </a:t>
            </a:r>
            <a:r>
              <a:rPr lang="it-IT" sz="2000" dirty="0" smtClean="0"/>
              <a:t>Tutti </a:t>
            </a:r>
            <a:r>
              <a:rPr lang="it-IT" sz="2000" dirty="0"/>
              <a:t>gli spazi della </a:t>
            </a:r>
            <a:r>
              <a:rPr lang="it-IT" sz="2000" dirty="0" smtClean="0"/>
              <a:t>scuola devono essere allineati </a:t>
            </a:r>
            <a:r>
              <a:rPr lang="it-IT" sz="2000" dirty="0"/>
              <a:t>a questa visione di </a:t>
            </a:r>
            <a:r>
              <a:rPr lang="it-IT" sz="2000" dirty="0" smtClean="0"/>
              <a:t>cambiamento  che  vanno </a:t>
            </a:r>
            <a:r>
              <a:rPr lang="it-IT" sz="2000" dirty="0"/>
              <a:t>nella direzione di una visione </a:t>
            </a:r>
            <a:r>
              <a:rPr lang="it-IT" sz="2000" dirty="0" smtClean="0"/>
              <a:t>sostenibile, collaborativa </a:t>
            </a:r>
            <a:r>
              <a:rPr lang="it-IT" sz="2000" dirty="0"/>
              <a:t>e aperta di </a:t>
            </a:r>
            <a:r>
              <a:rPr lang="it-IT" sz="2000" dirty="0" smtClean="0"/>
              <a:t>scuola in </a:t>
            </a:r>
            <a:r>
              <a:rPr lang="it-IT" sz="2000" dirty="0"/>
              <a:t>cui </a:t>
            </a:r>
            <a:r>
              <a:rPr lang="it-IT" sz="2000" dirty="0" smtClean="0"/>
              <a:t>didattica e </a:t>
            </a:r>
            <a:r>
              <a:rPr lang="it-IT" sz="2000" dirty="0"/>
              <a:t>progettualità possano avvenire ovunque. </a:t>
            </a:r>
            <a:endParaRPr lang="it-IT" sz="2000" dirty="0" smtClean="0"/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In questa nuova ottica, nella </a:t>
            </a:r>
            <a:r>
              <a:rPr lang="it-IT" sz="2000" dirty="0"/>
              <a:t>scuola </a:t>
            </a:r>
            <a:r>
              <a:rPr lang="it-IT" sz="2000" dirty="0" smtClean="0"/>
              <a:t>dell’infanzia </a:t>
            </a:r>
            <a:r>
              <a:rPr lang="it-IT" sz="2000" dirty="0"/>
              <a:t>e del primo </a:t>
            </a:r>
            <a:r>
              <a:rPr lang="it-IT" sz="2000" dirty="0" smtClean="0"/>
              <a:t>ciclo, i laboratori scolastici si realizzano come ambienti </a:t>
            </a:r>
            <a:r>
              <a:rPr lang="it-IT" sz="2000" dirty="0"/>
              <a:t>associati all’innovazione e alla </a:t>
            </a:r>
            <a:r>
              <a:rPr lang="it-IT" sz="2000" dirty="0" smtClean="0"/>
              <a:t>creatività.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478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1506417" y="1283173"/>
            <a:ext cx="9311639" cy="4667459"/>
          </a:xfrm>
          <a:prstGeom prst="rect">
            <a:avLst/>
          </a:prstGeom>
        </p:spPr>
        <p:txBody>
          <a:bodyPr numCol="1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/>
              <a:buNone/>
            </a:pPr>
            <a:r>
              <a:rPr lang="it-IT" sz="2000" dirty="0" smtClean="0"/>
              <a:t>Nell’era digitale occorre </a:t>
            </a:r>
            <a:r>
              <a:rPr lang="it-IT" sz="2000" b="1" dirty="0" smtClean="0"/>
              <a:t>rafforzare le competenze </a:t>
            </a:r>
            <a:r>
              <a:rPr lang="it-IT" sz="2000" dirty="0" smtClean="0"/>
              <a:t>relative alla comprensione e alla produzione di contenuti complessi e articolati anche all’interno dell’universo comunicativo digitale. Proprio per questo è essenziale lavorare sull’alfabetizzazione informativa e digitale, che mettono al centro il ruolo dell’informazione e dei dati nello sviluppo di una società interconnessa basata sulle conoscenze e sull’informazione. </a:t>
            </a:r>
          </a:p>
          <a:p>
            <a:pPr marL="0" indent="0" algn="just">
              <a:lnSpc>
                <a:spcPct val="150000"/>
              </a:lnSpc>
              <a:buFont typeface="Arial"/>
              <a:buNone/>
            </a:pPr>
            <a:r>
              <a:rPr lang="it-IT" sz="2000" dirty="0" smtClean="0"/>
              <a:t>In questo contesto si colloca il </a:t>
            </a:r>
            <a:r>
              <a:rPr lang="it-IT" sz="2000" b="1" dirty="0" smtClean="0"/>
              <a:t>pensiero logico e computazionale </a:t>
            </a:r>
            <a:r>
              <a:rPr lang="it-IT" sz="2000" dirty="0" smtClean="0"/>
              <a:t>e la familiarizzazione con gli aspetti operativi delle tecnologie informatiche. </a:t>
            </a:r>
            <a:r>
              <a:rPr lang="it-IT" sz="2000" dirty="0"/>
              <a:t>G</a:t>
            </a:r>
            <a:r>
              <a:rPr lang="it-IT" sz="2000" dirty="0" smtClean="0"/>
              <a:t>li studenti, quindi, devono essere </a:t>
            </a:r>
            <a:r>
              <a:rPr lang="it-IT" sz="2000" b="1" dirty="0" smtClean="0"/>
              <a:t>non solo utenti consapevoli </a:t>
            </a:r>
            <a:r>
              <a:rPr lang="it-IT" sz="2000" dirty="0" smtClean="0"/>
              <a:t>di ambienti e strumenti digitali, </a:t>
            </a:r>
            <a:r>
              <a:rPr lang="it-IT" sz="2000" b="1" dirty="0" smtClean="0"/>
              <a:t>ma anche produttori, creatori, progettisti</a:t>
            </a:r>
            <a:r>
              <a:rPr lang="it-IT" sz="2000" dirty="0" smtClean="0"/>
              <a:t>.</a:t>
            </a:r>
          </a:p>
          <a:p>
            <a:pPr marL="0" indent="0" algn="just">
              <a:lnSpc>
                <a:spcPct val="150000"/>
              </a:lnSpc>
              <a:buFont typeface="Arial"/>
              <a:buNone/>
            </a:pPr>
            <a:r>
              <a:rPr lang="it-IT" sz="2000" dirty="0" smtClean="0"/>
              <a:t> Pertanto, i docenti devono essere messi nelle giuste condizioni per agire come </a:t>
            </a:r>
            <a:r>
              <a:rPr lang="it-IT" sz="2000" b="1" dirty="0" smtClean="0"/>
              <a:t>facilitatori di percorsi didattici innovativi</a:t>
            </a:r>
            <a:r>
              <a:rPr lang="it-IT" sz="2000" dirty="0" smtClean="0"/>
              <a:t> basati su contenuti più familiari per i loro studenti.                                                                   </a:t>
            </a:r>
            <a:endParaRPr lang="it-IT" sz="2000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84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Personalizzato 1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0070C0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2506</TotalTime>
  <Words>2236</Words>
  <Application>Microsoft Office PowerPoint</Application>
  <PresentationFormat>Widescreen</PresentationFormat>
  <Paragraphs>170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Edwardian Script ITC</vt:lpstr>
      <vt:lpstr>Garamond</vt:lpstr>
      <vt:lpstr>Wingdings</vt:lpstr>
      <vt:lpstr>Organico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IDENTITÀ DIGITALE</vt:lpstr>
      <vt:lpstr>AMMINISTRAZIONE DIGITALE</vt:lpstr>
      <vt:lpstr>PowerPoint Presentation</vt:lpstr>
      <vt:lpstr>PowerPoint Presentation</vt:lpstr>
      <vt:lpstr>DIGITALE, IMPRENDITORIALITÀ E LAVORO</vt:lpstr>
      <vt:lpstr>CONTENUTI DIGITALI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 Windows</cp:lastModifiedBy>
  <cp:revision>154</cp:revision>
  <dcterms:created xsi:type="dcterms:W3CDTF">2018-12-07T17:01:21Z</dcterms:created>
  <dcterms:modified xsi:type="dcterms:W3CDTF">2019-03-08T20:26:56Z</dcterms:modified>
</cp:coreProperties>
</file>