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13"/>
  </p:notesMasterIdLst>
  <p:sldIdLst>
    <p:sldId id="277" r:id="rId2"/>
    <p:sldId id="271" r:id="rId3"/>
    <p:sldId id="276" r:id="rId4"/>
    <p:sldId id="278" r:id="rId5"/>
    <p:sldId id="280" r:id="rId6"/>
    <p:sldId id="283" r:id="rId7"/>
    <p:sldId id="291" r:id="rId8"/>
    <p:sldId id="281" r:id="rId9"/>
    <p:sldId id="282" r:id="rId10"/>
    <p:sldId id="286" r:id="rId11"/>
    <p:sldId id="290" r:id="rId1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0CC47-4AB5-4629-901E-EDF15E24A5D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47F1BEA-E106-4E42-8789-378833355B16}">
      <dgm:prSet phldrT="[Testo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it-IT" sz="3000" b="1" dirty="0" smtClean="0">
              <a:solidFill>
                <a:schemeClr val="bg1"/>
              </a:solidFill>
            </a:rPr>
            <a:t>PROGETTARE PER MIGLIORARE </a:t>
          </a:r>
          <a:endParaRPr lang="it-IT" sz="3000" b="1" dirty="0">
            <a:solidFill>
              <a:schemeClr val="bg1"/>
            </a:solidFill>
          </a:endParaRPr>
        </a:p>
      </dgm:t>
    </dgm:pt>
    <dgm:pt modelId="{E1EB89E8-0A91-4533-BC43-E2E348FE48CB}" type="parTrans" cxnId="{AD2E6F5C-9BB8-4389-BCB0-71FE5BDC706E}">
      <dgm:prSet/>
      <dgm:spPr/>
      <dgm:t>
        <a:bodyPr/>
        <a:lstStyle/>
        <a:p>
          <a:endParaRPr lang="it-IT" sz="2000"/>
        </a:p>
      </dgm:t>
    </dgm:pt>
    <dgm:pt modelId="{51EE62F8-25BF-42C4-82D3-7CDD7378B526}" type="sibTrans" cxnId="{AD2E6F5C-9BB8-4389-BCB0-71FE5BDC706E}">
      <dgm:prSet/>
      <dgm:spPr/>
      <dgm:t>
        <a:bodyPr/>
        <a:lstStyle/>
        <a:p>
          <a:endParaRPr lang="it-IT" sz="2000"/>
        </a:p>
      </dgm:t>
    </dgm:pt>
    <dgm:pt modelId="{53AFDDCC-95D0-4A52-B2CC-AB16177C5515}">
      <dgm:prSet phldrT="[Testo]" custT="1"/>
      <dgm:spPr/>
      <dgm:t>
        <a:bodyPr/>
        <a:lstStyle/>
        <a:p>
          <a:pPr algn="ctr"/>
          <a:r>
            <a:rPr lang="it-IT" sz="2200" b="1" dirty="0" smtClean="0"/>
            <a:t> </a:t>
          </a:r>
          <a:r>
            <a:rPr lang="it-IT" sz="2000" b="1" dirty="0" smtClean="0"/>
            <a:t>LA</a:t>
          </a:r>
          <a:r>
            <a:rPr lang="it-IT" sz="2000" dirty="0" smtClean="0"/>
            <a:t>  </a:t>
          </a:r>
          <a:r>
            <a:rPr lang="it-IT" sz="2000" b="1" dirty="0" smtClean="0"/>
            <a:t>DIDATTICA INCLUSIVA</a:t>
          </a:r>
          <a:r>
            <a:rPr lang="it-IT" sz="2000" dirty="0" smtClean="0"/>
            <a:t> </a:t>
          </a:r>
          <a:endParaRPr lang="it-IT" sz="2000" b="1" dirty="0" smtClean="0"/>
        </a:p>
      </dgm:t>
    </dgm:pt>
    <dgm:pt modelId="{8286D7D9-3D51-49F2-9E33-A84034CDF6E3}" type="parTrans" cxnId="{79A12F11-8F30-45AC-BC0A-D35740D10479}">
      <dgm:prSet/>
      <dgm:spPr/>
      <dgm:t>
        <a:bodyPr/>
        <a:lstStyle/>
        <a:p>
          <a:endParaRPr lang="it-IT" sz="2000"/>
        </a:p>
      </dgm:t>
    </dgm:pt>
    <dgm:pt modelId="{67BC7D01-BD93-437D-AA1E-F8B731BBCCF8}" type="sibTrans" cxnId="{79A12F11-8F30-45AC-BC0A-D35740D10479}">
      <dgm:prSet/>
      <dgm:spPr/>
      <dgm:t>
        <a:bodyPr/>
        <a:lstStyle/>
        <a:p>
          <a:endParaRPr lang="it-IT" sz="2000"/>
        </a:p>
      </dgm:t>
    </dgm:pt>
    <dgm:pt modelId="{287E94AB-5176-413D-8C8C-CC5EB55310BC}">
      <dgm:prSet phldrT="[Testo]" custT="1"/>
      <dgm:spPr>
        <a:solidFill>
          <a:srgbClr val="92D050"/>
        </a:solidFill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endParaRPr lang="it-IT" sz="2000" dirty="0"/>
        </a:p>
      </dgm:t>
    </dgm:pt>
    <dgm:pt modelId="{11AAB1F3-C759-4B92-A72F-4B08055D7B12}" type="parTrans" cxnId="{1D771694-550D-47CB-9237-85E541FD994F}">
      <dgm:prSet/>
      <dgm:spPr/>
      <dgm:t>
        <a:bodyPr/>
        <a:lstStyle/>
        <a:p>
          <a:endParaRPr lang="it-IT" sz="2000"/>
        </a:p>
      </dgm:t>
    </dgm:pt>
    <dgm:pt modelId="{1459FE8E-0B5A-4F37-A6AC-69CC29B670B5}" type="sibTrans" cxnId="{1D771694-550D-47CB-9237-85E541FD994F}">
      <dgm:prSet/>
      <dgm:spPr/>
      <dgm:t>
        <a:bodyPr/>
        <a:lstStyle/>
        <a:p>
          <a:endParaRPr lang="it-IT" sz="2000"/>
        </a:p>
      </dgm:t>
    </dgm:pt>
    <dgm:pt modelId="{0203E414-1092-4E53-9C97-7B97E1959541}">
      <dgm:prSet phldrT="[Testo]" custT="1"/>
      <dgm:spPr/>
      <dgm:t>
        <a:bodyPr/>
        <a:lstStyle/>
        <a:p>
          <a:pPr algn="ctr"/>
          <a:r>
            <a:rPr lang="it-IT" sz="2000" b="1" dirty="0" smtClean="0"/>
            <a:t>VALUTARE PER COMPETENZE</a:t>
          </a:r>
        </a:p>
      </dgm:t>
    </dgm:pt>
    <dgm:pt modelId="{2BF313CB-27E4-4D60-BBA7-3F5252759111}" type="parTrans" cxnId="{FFA90C23-0981-40CB-A00C-312210D51AC2}">
      <dgm:prSet/>
      <dgm:spPr/>
      <dgm:t>
        <a:bodyPr/>
        <a:lstStyle/>
        <a:p>
          <a:endParaRPr lang="it-IT" sz="2000"/>
        </a:p>
      </dgm:t>
    </dgm:pt>
    <dgm:pt modelId="{9E2C1A10-7CCA-4B94-AB3C-99E79E3425AA}" type="sibTrans" cxnId="{FFA90C23-0981-40CB-A00C-312210D51AC2}">
      <dgm:prSet/>
      <dgm:spPr/>
      <dgm:t>
        <a:bodyPr/>
        <a:lstStyle/>
        <a:p>
          <a:endParaRPr lang="it-IT" sz="2000"/>
        </a:p>
      </dgm:t>
    </dgm:pt>
    <dgm:pt modelId="{00107EF0-6077-4466-A14B-01423EC33A10}">
      <dgm:prSet phldrT="[Testo]" custT="1"/>
      <dgm:spPr>
        <a:solidFill>
          <a:schemeClr val="accent3"/>
        </a:solidFill>
      </dgm:spPr>
      <dgm:t>
        <a:bodyPr/>
        <a:lstStyle/>
        <a:p>
          <a:r>
            <a:rPr lang="it-IT" sz="2000" dirty="0" smtClean="0"/>
            <a:t> </a:t>
          </a:r>
          <a:endParaRPr lang="it-IT" sz="2000" dirty="0"/>
        </a:p>
      </dgm:t>
    </dgm:pt>
    <dgm:pt modelId="{E87CD2E1-145E-4C7F-8358-1E673C65DDA6}" type="parTrans" cxnId="{F8806832-02D3-4F24-9044-AA42D0F786A6}">
      <dgm:prSet/>
      <dgm:spPr/>
      <dgm:t>
        <a:bodyPr/>
        <a:lstStyle/>
        <a:p>
          <a:endParaRPr lang="it-IT" sz="2000"/>
        </a:p>
      </dgm:t>
    </dgm:pt>
    <dgm:pt modelId="{ADF55BE6-313C-491E-8FBC-C18A6D414F68}" type="sibTrans" cxnId="{F8806832-02D3-4F24-9044-AA42D0F786A6}">
      <dgm:prSet/>
      <dgm:spPr/>
      <dgm:t>
        <a:bodyPr/>
        <a:lstStyle/>
        <a:p>
          <a:endParaRPr lang="it-IT" sz="2000"/>
        </a:p>
      </dgm:t>
    </dgm:pt>
    <dgm:pt modelId="{281F46AF-F50B-429F-A64D-CA24ED2C3DA7}">
      <dgm:prSet phldrT="[Testo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b="1" dirty="0" smtClean="0"/>
            <a:t>CERTIFICARE LE COMPETENZE</a:t>
          </a:r>
        </a:p>
      </dgm:t>
    </dgm:pt>
    <dgm:pt modelId="{9CAC709F-4514-4CDD-B15F-A61D7831A4AB}" type="parTrans" cxnId="{188B7A6A-B076-4A06-90CA-AFA2497CC9F6}">
      <dgm:prSet/>
      <dgm:spPr/>
      <dgm:t>
        <a:bodyPr/>
        <a:lstStyle/>
        <a:p>
          <a:endParaRPr lang="it-IT" sz="2000"/>
        </a:p>
      </dgm:t>
    </dgm:pt>
    <dgm:pt modelId="{5A4F51C2-0170-4140-B1C4-CECBA5249925}" type="sibTrans" cxnId="{188B7A6A-B076-4A06-90CA-AFA2497CC9F6}">
      <dgm:prSet/>
      <dgm:spPr/>
      <dgm:t>
        <a:bodyPr/>
        <a:lstStyle/>
        <a:p>
          <a:endParaRPr lang="it-IT" sz="2000"/>
        </a:p>
      </dgm:t>
    </dgm:pt>
    <dgm:pt modelId="{26DB64A1-7DCE-4302-A511-9FE3E60FC3BC}">
      <dgm:prSet phldrT="[Testo]" custT="1"/>
      <dgm:spPr>
        <a:solidFill>
          <a:srgbClr val="C00000"/>
        </a:solidFill>
      </dgm:spPr>
      <dgm:t>
        <a:bodyPr/>
        <a:lstStyle/>
        <a:p>
          <a:endParaRPr lang="it-IT" sz="2000" dirty="0"/>
        </a:p>
      </dgm:t>
    </dgm:pt>
    <dgm:pt modelId="{AEA3184F-ADCD-4A2E-BA73-14531A829135}" type="parTrans" cxnId="{0DAFA18A-EF0F-48F5-B160-69A2DECA88A9}">
      <dgm:prSet/>
      <dgm:spPr/>
      <dgm:t>
        <a:bodyPr/>
        <a:lstStyle/>
        <a:p>
          <a:endParaRPr lang="it-IT" sz="2000"/>
        </a:p>
      </dgm:t>
    </dgm:pt>
    <dgm:pt modelId="{64D07366-C58C-45A2-8829-06790B77D04A}" type="sibTrans" cxnId="{0DAFA18A-EF0F-48F5-B160-69A2DECA88A9}">
      <dgm:prSet/>
      <dgm:spPr/>
      <dgm:t>
        <a:bodyPr/>
        <a:lstStyle/>
        <a:p>
          <a:endParaRPr lang="it-IT" sz="2000"/>
        </a:p>
      </dgm:t>
    </dgm:pt>
    <dgm:pt modelId="{83A33499-67EE-4756-8507-18A9CD2E2622}" type="pres">
      <dgm:prSet presAssocID="{A470CC47-4AB5-4629-901E-EDF15E24A5D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C819A918-232B-47BF-8A61-0C2B00772556}" type="pres">
      <dgm:prSet presAssocID="{E47F1BEA-E106-4E42-8789-378833355B16}" presName="parentText1" presStyleLbl="node1" presStyleIdx="0" presStyleCnt="4" custLinFactNeighborX="-895" custLinFactNeighborY="-1310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3A4923-2ABD-4455-8BE7-F05B403DDD4A}" type="pres">
      <dgm:prSet presAssocID="{26DB64A1-7DCE-4302-A511-9FE3E60FC3BC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868758-19E3-4D68-88C2-E52793B98F41}" type="pres">
      <dgm:prSet presAssocID="{26DB64A1-7DCE-4302-A511-9FE3E60FC3BC}" presName="childText2" presStyleLbl="solidAlignAcc1" presStyleIdx="0" presStyleCnt="3" custScaleX="149344" custScaleY="52842" custLinFactNeighborX="-8575" custLinFactNeighborY="-161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2911E8-04F0-4176-99D2-BD8C28E82849}" type="pres">
      <dgm:prSet presAssocID="{287E94AB-5176-413D-8C8C-CC5EB55310BC}" presName="parentText3" presStyleLbl="node1" presStyleIdx="2" presStyleCnt="4" custScaleX="9227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983302-AF47-4E16-8D10-0672772336D1}" type="pres">
      <dgm:prSet presAssocID="{287E94AB-5176-413D-8C8C-CC5EB55310BC}" presName="childText3" presStyleLbl="solidAlignAcc1" presStyleIdx="1" presStyleCnt="3" custScaleX="158008" custScaleY="49728" custLinFactNeighborX="-36877" custLinFactNeighborY="156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030F1C-AAD8-45DB-ADF5-5E25FAC76D28}" type="pres">
      <dgm:prSet presAssocID="{00107EF0-6077-4466-A14B-01423EC33A10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2F21E7-71A6-4F68-AB9E-D2FB26AC102F}" type="pres">
      <dgm:prSet presAssocID="{00107EF0-6077-4466-A14B-01423EC33A10}" presName="childText4" presStyleLbl="solidAlignAcc1" presStyleIdx="2" presStyleCnt="3" custScaleX="146886" custScaleY="45594" custLinFactNeighborX="-8092" custLinFactNeighborY="187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D2E6F5C-9BB8-4389-BCB0-71FE5BDC706E}" srcId="{A470CC47-4AB5-4629-901E-EDF15E24A5D3}" destId="{E47F1BEA-E106-4E42-8789-378833355B16}" srcOrd="0" destOrd="0" parTransId="{E1EB89E8-0A91-4533-BC43-E2E348FE48CB}" sibTransId="{51EE62F8-25BF-42C4-82D3-7CDD7378B526}"/>
    <dgm:cxn modelId="{F8806832-02D3-4F24-9044-AA42D0F786A6}" srcId="{A470CC47-4AB5-4629-901E-EDF15E24A5D3}" destId="{00107EF0-6077-4466-A14B-01423EC33A10}" srcOrd="3" destOrd="0" parTransId="{E87CD2E1-145E-4C7F-8358-1E673C65DDA6}" sibTransId="{ADF55BE6-313C-491E-8FBC-C18A6D414F68}"/>
    <dgm:cxn modelId="{1D771694-550D-47CB-9237-85E541FD994F}" srcId="{A470CC47-4AB5-4629-901E-EDF15E24A5D3}" destId="{287E94AB-5176-413D-8C8C-CC5EB55310BC}" srcOrd="2" destOrd="0" parTransId="{11AAB1F3-C759-4B92-A72F-4B08055D7B12}" sibTransId="{1459FE8E-0B5A-4F37-A6AC-69CC29B670B5}"/>
    <dgm:cxn modelId="{04047EE7-9AD4-43C5-9F0F-8B25FC279F20}" type="presOf" srcId="{A470CC47-4AB5-4629-901E-EDF15E24A5D3}" destId="{83A33499-67EE-4756-8507-18A9CD2E2622}" srcOrd="0" destOrd="0" presId="urn:microsoft.com/office/officeart/2009/3/layout/IncreasingArrowsProcess"/>
    <dgm:cxn modelId="{3A6F3B3B-DF15-4202-A846-86757F865351}" type="presOf" srcId="{287E94AB-5176-413D-8C8C-CC5EB55310BC}" destId="{532911E8-04F0-4176-99D2-BD8C28E82849}" srcOrd="0" destOrd="0" presId="urn:microsoft.com/office/officeart/2009/3/layout/IncreasingArrowsProcess"/>
    <dgm:cxn modelId="{188B7A6A-B076-4A06-90CA-AFA2497CC9F6}" srcId="{00107EF0-6077-4466-A14B-01423EC33A10}" destId="{281F46AF-F50B-429F-A64D-CA24ED2C3DA7}" srcOrd="0" destOrd="0" parTransId="{9CAC709F-4514-4CDD-B15F-A61D7831A4AB}" sibTransId="{5A4F51C2-0170-4140-B1C4-CECBA5249925}"/>
    <dgm:cxn modelId="{D971D80D-80ED-461B-B895-6DFB0415DBB5}" type="presOf" srcId="{26DB64A1-7DCE-4302-A511-9FE3E60FC3BC}" destId="{053A4923-2ABD-4455-8BE7-F05B403DDD4A}" srcOrd="0" destOrd="0" presId="urn:microsoft.com/office/officeart/2009/3/layout/IncreasingArrowsProcess"/>
    <dgm:cxn modelId="{F81205DD-0877-46F9-A623-263C45C00C41}" type="presOf" srcId="{281F46AF-F50B-429F-A64D-CA24ED2C3DA7}" destId="{462F21E7-71A6-4F68-AB9E-D2FB26AC102F}" srcOrd="0" destOrd="0" presId="urn:microsoft.com/office/officeart/2009/3/layout/IncreasingArrowsProcess"/>
    <dgm:cxn modelId="{E7069C87-DF51-4BC2-A68F-42E352CA5FA8}" type="presOf" srcId="{00107EF0-6077-4466-A14B-01423EC33A10}" destId="{FA030F1C-AAD8-45DB-ADF5-5E25FAC76D28}" srcOrd="0" destOrd="0" presId="urn:microsoft.com/office/officeart/2009/3/layout/IncreasingArrowsProcess"/>
    <dgm:cxn modelId="{FFA90C23-0981-40CB-A00C-312210D51AC2}" srcId="{287E94AB-5176-413D-8C8C-CC5EB55310BC}" destId="{0203E414-1092-4E53-9C97-7B97E1959541}" srcOrd="0" destOrd="0" parTransId="{2BF313CB-27E4-4D60-BBA7-3F5252759111}" sibTransId="{9E2C1A10-7CCA-4B94-AB3C-99E79E3425AA}"/>
    <dgm:cxn modelId="{0DAFA18A-EF0F-48F5-B160-69A2DECA88A9}" srcId="{A470CC47-4AB5-4629-901E-EDF15E24A5D3}" destId="{26DB64A1-7DCE-4302-A511-9FE3E60FC3BC}" srcOrd="1" destOrd="0" parTransId="{AEA3184F-ADCD-4A2E-BA73-14531A829135}" sibTransId="{64D07366-C58C-45A2-8829-06790B77D04A}"/>
    <dgm:cxn modelId="{79A12F11-8F30-45AC-BC0A-D35740D10479}" srcId="{26DB64A1-7DCE-4302-A511-9FE3E60FC3BC}" destId="{53AFDDCC-95D0-4A52-B2CC-AB16177C5515}" srcOrd="0" destOrd="0" parTransId="{8286D7D9-3D51-49F2-9E33-A84034CDF6E3}" sibTransId="{67BC7D01-BD93-437D-AA1E-F8B731BBCCF8}"/>
    <dgm:cxn modelId="{0F8D34A3-08CA-4046-8415-050A70501EE7}" type="presOf" srcId="{E47F1BEA-E106-4E42-8789-378833355B16}" destId="{C819A918-232B-47BF-8A61-0C2B00772556}" srcOrd="0" destOrd="0" presId="urn:microsoft.com/office/officeart/2009/3/layout/IncreasingArrowsProcess"/>
    <dgm:cxn modelId="{708C7022-D59E-4A60-B1F1-40ADC0EF9CD6}" type="presOf" srcId="{0203E414-1092-4E53-9C97-7B97E1959541}" destId="{21983302-AF47-4E16-8D10-0672772336D1}" srcOrd="0" destOrd="0" presId="urn:microsoft.com/office/officeart/2009/3/layout/IncreasingArrowsProcess"/>
    <dgm:cxn modelId="{EF460A66-B062-4873-988E-ADBC4955DFA9}" type="presOf" srcId="{53AFDDCC-95D0-4A52-B2CC-AB16177C5515}" destId="{6C868758-19E3-4D68-88C2-E52793B98F41}" srcOrd="0" destOrd="0" presId="urn:microsoft.com/office/officeart/2009/3/layout/IncreasingArrowsProcess"/>
    <dgm:cxn modelId="{9E235D1C-45F3-46B4-96FE-AC1AE96D9570}" type="presParOf" srcId="{83A33499-67EE-4756-8507-18A9CD2E2622}" destId="{C819A918-232B-47BF-8A61-0C2B00772556}" srcOrd="0" destOrd="0" presId="urn:microsoft.com/office/officeart/2009/3/layout/IncreasingArrowsProcess"/>
    <dgm:cxn modelId="{CA14FF47-B4DB-4901-B4C6-F72CD9CDADF9}" type="presParOf" srcId="{83A33499-67EE-4756-8507-18A9CD2E2622}" destId="{053A4923-2ABD-4455-8BE7-F05B403DDD4A}" srcOrd="1" destOrd="0" presId="urn:microsoft.com/office/officeart/2009/3/layout/IncreasingArrowsProcess"/>
    <dgm:cxn modelId="{A9BA419A-2121-469E-B8BD-4794EA0D95C7}" type="presParOf" srcId="{83A33499-67EE-4756-8507-18A9CD2E2622}" destId="{6C868758-19E3-4D68-88C2-E52793B98F41}" srcOrd="2" destOrd="0" presId="urn:microsoft.com/office/officeart/2009/3/layout/IncreasingArrowsProcess"/>
    <dgm:cxn modelId="{E4A06AF2-46EA-4D78-97AE-FADD247F3EC2}" type="presParOf" srcId="{83A33499-67EE-4756-8507-18A9CD2E2622}" destId="{532911E8-04F0-4176-99D2-BD8C28E82849}" srcOrd="3" destOrd="0" presId="urn:microsoft.com/office/officeart/2009/3/layout/IncreasingArrowsProcess"/>
    <dgm:cxn modelId="{33D8F4C5-0F48-4D48-89D8-4FF07A6A4C54}" type="presParOf" srcId="{83A33499-67EE-4756-8507-18A9CD2E2622}" destId="{21983302-AF47-4E16-8D10-0672772336D1}" srcOrd="4" destOrd="0" presId="urn:microsoft.com/office/officeart/2009/3/layout/IncreasingArrowsProcess"/>
    <dgm:cxn modelId="{E94C8B9F-2FED-4806-91C2-2CFC49C9F6C1}" type="presParOf" srcId="{83A33499-67EE-4756-8507-18A9CD2E2622}" destId="{FA030F1C-AAD8-45DB-ADF5-5E25FAC76D28}" srcOrd="5" destOrd="0" presId="urn:microsoft.com/office/officeart/2009/3/layout/IncreasingArrowsProcess"/>
    <dgm:cxn modelId="{94730043-351E-49A5-B39C-496947467272}" type="presParOf" srcId="{83A33499-67EE-4756-8507-18A9CD2E2622}" destId="{462F21E7-71A6-4F68-AB9E-D2FB26AC102F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9A918-232B-47BF-8A61-0C2B00772556}">
      <dsp:nvSpPr>
        <dsp:cNvPr id="0" name=""/>
        <dsp:cNvSpPr/>
      </dsp:nvSpPr>
      <dsp:spPr>
        <a:xfrm>
          <a:off x="0" y="432048"/>
          <a:ext cx="7923072" cy="115348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/>
        </a:solidFill>
        <a:ln w="425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4300" tIns="114300" rIns="254000" bIns="18311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1" kern="1200" dirty="0" smtClean="0">
              <a:solidFill>
                <a:schemeClr val="bg1"/>
              </a:solidFill>
            </a:rPr>
            <a:t>PROGETTARE PER MIGLIORARE </a:t>
          </a:r>
          <a:endParaRPr lang="it-IT" sz="3000" b="1" kern="1200" dirty="0">
            <a:solidFill>
              <a:schemeClr val="bg1"/>
            </a:solidFill>
          </a:endParaRPr>
        </a:p>
      </dsp:txBody>
      <dsp:txXfrm>
        <a:off x="0" y="720418"/>
        <a:ext cx="7634702" cy="576740"/>
      </dsp:txXfrm>
    </dsp:sp>
    <dsp:sp modelId="{053A4923-2ABD-4455-8BE7-F05B403DDD4A}">
      <dsp:nvSpPr>
        <dsp:cNvPr id="0" name=""/>
        <dsp:cNvSpPr/>
      </dsp:nvSpPr>
      <dsp:spPr>
        <a:xfrm>
          <a:off x="1897179" y="967603"/>
          <a:ext cx="6096804" cy="1153480"/>
        </a:xfrm>
        <a:prstGeom prst="rightArrow">
          <a:avLst>
            <a:gd name="adj1" fmla="val 50000"/>
            <a:gd name="adj2" fmla="val 50000"/>
          </a:avLst>
        </a:prstGeom>
        <a:solidFill>
          <a:srgbClr val="C000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83115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>
        <a:off x="1897179" y="1255973"/>
        <a:ext cx="5808434" cy="576740"/>
      </dsp:txXfrm>
    </dsp:sp>
    <dsp:sp modelId="{6C868758-19E3-4D68-88C2-E52793B98F41}">
      <dsp:nvSpPr>
        <dsp:cNvPr id="0" name=""/>
        <dsp:cNvSpPr/>
      </dsp:nvSpPr>
      <dsp:spPr>
        <a:xfrm>
          <a:off x="1290000" y="2013740"/>
          <a:ext cx="2727422" cy="10986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/>
            <a:t> </a:t>
          </a:r>
          <a:r>
            <a:rPr lang="it-IT" sz="2000" b="1" kern="1200" dirty="0" smtClean="0"/>
            <a:t>LA</a:t>
          </a:r>
          <a:r>
            <a:rPr lang="it-IT" sz="2000" kern="1200" dirty="0" smtClean="0"/>
            <a:t>  </a:t>
          </a:r>
          <a:r>
            <a:rPr lang="it-IT" sz="2000" b="1" kern="1200" dirty="0" smtClean="0"/>
            <a:t>DIDATTICA INCLUSIVA</a:t>
          </a:r>
          <a:r>
            <a:rPr lang="it-IT" sz="2000" kern="1200" dirty="0" smtClean="0"/>
            <a:t> </a:t>
          </a:r>
          <a:endParaRPr lang="it-IT" sz="2000" b="1" kern="1200" dirty="0" smtClean="0"/>
        </a:p>
      </dsp:txBody>
      <dsp:txXfrm>
        <a:off x="1290000" y="2013740"/>
        <a:ext cx="2727422" cy="1098695"/>
      </dsp:txXfrm>
    </dsp:sp>
    <dsp:sp modelId="{532911E8-04F0-4176-99D2-BD8C28E82849}">
      <dsp:nvSpPr>
        <dsp:cNvPr id="0" name=""/>
        <dsp:cNvSpPr/>
      </dsp:nvSpPr>
      <dsp:spPr>
        <a:xfrm>
          <a:off x="3888440" y="1351960"/>
          <a:ext cx="3940552" cy="1153480"/>
        </a:xfrm>
        <a:prstGeom prst="rightArrow">
          <a:avLst>
            <a:gd name="adj1" fmla="val 50000"/>
            <a:gd name="adj2" fmla="val 50000"/>
          </a:avLst>
        </a:prstGeom>
        <a:solidFill>
          <a:srgbClr val="92D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89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83115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>
        <a:off x="3888440" y="1640330"/>
        <a:ext cx="3652182" cy="576740"/>
      </dsp:txXfrm>
    </dsp:sp>
    <dsp:sp modelId="{21983302-AF47-4E16-8D10-0672772336D1}">
      <dsp:nvSpPr>
        <dsp:cNvPr id="0" name=""/>
        <dsp:cNvSpPr/>
      </dsp:nvSpPr>
      <dsp:spPr>
        <a:xfrm>
          <a:off x="2520284" y="3096347"/>
          <a:ext cx="2885650" cy="1040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VALUTARE PER COMPETENZE</a:t>
          </a:r>
        </a:p>
      </dsp:txBody>
      <dsp:txXfrm>
        <a:off x="2520284" y="3096347"/>
        <a:ext cx="2885650" cy="1040862"/>
      </dsp:txXfrm>
    </dsp:sp>
    <dsp:sp modelId="{FA030F1C-AAD8-45DB-ADF5-5E25FAC76D28}">
      <dsp:nvSpPr>
        <dsp:cNvPr id="0" name=""/>
        <dsp:cNvSpPr/>
      </dsp:nvSpPr>
      <dsp:spPr>
        <a:xfrm>
          <a:off x="5549716" y="1736317"/>
          <a:ext cx="2444268" cy="1153480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83115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 </a:t>
          </a:r>
          <a:endParaRPr lang="it-IT" sz="2000" kern="1200" dirty="0"/>
        </a:p>
      </dsp:txBody>
      <dsp:txXfrm>
        <a:off x="5549716" y="2024687"/>
        <a:ext cx="2155898" cy="576740"/>
      </dsp:txXfrm>
    </dsp:sp>
    <dsp:sp modelId="{462F21E7-71A6-4F68-AB9E-D2FB26AC102F}">
      <dsp:nvSpPr>
        <dsp:cNvPr id="0" name=""/>
        <dsp:cNvSpPr/>
      </dsp:nvSpPr>
      <dsp:spPr>
        <a:xfrm>
          <a:off x="4968555" y="3600396"/>
          <a:ext cx="2706972" cy="9655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b="1" kern="1200" dirty="0" smtClean="0"/>
            <a:t>CERTIFICARE LE COMPETENZE</a:t>
          </a:r>
        </a:p>
      </dsp:txBody>
      <dsp:txXfrm>
        <a:off x="4968555" y="3600396"/>
        <a:ext cx="2706972" cy="965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7DFD5ED-5050-4C2A-9F9D-01923A05CADD}" type="datetimeFigureOut">
              <a:rPr lang="it-IT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EEC8703-89E5-448E-932C-0C51E91E100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423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98F916-2DB6-44DF-8415-823A700ECA3A}" type="slidenum">
              <a:rPr lang="it-IT" altLang="it-IT"/>
              <a:pPr eaLnBrk="1" hangingPunct="1"/>
              <a:t>5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1C0E77-ABA6-4350-B313-268F881469B1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0659AD-109A-435B-8379-EE39BF05759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293149-E316-4638-AC18-B9E203AB6392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4A9A5A-7669-44A5-AE05-37C2B4EF9C2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857655-D577-4359-BEC9-5D83B5D17741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C6A1190-9392-4163-A784-750EF77F9C1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808FC2-323F-4782-81A3-4B678FBF59AD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B831C5-7C87-4AF1-9E41-2CB4BA289FC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B48565-66E5-4EC1-84CD-647DAC963540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F26367-0B0E-4A52-A3CB-BCB0E663AF9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78C47A-ACC1-4DDE-9B5B-E931B6FE6A3A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57E853-0374-4656-998A-0DCEDA1CBFF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FD3B9B-33F3-4CE6-9D04-8787C740E55D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C5BC1A-FCC7-4C98-ABC5-30E6DC93DF8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EDE764-7F6C-4437-BB4A-40EDD2C80A3E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3BE97E-38B3-4C04-AC60-77245C17C8E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8994DB-7759-49E6-B998-5DA58581A402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4E5F2D-AC16-4449-A8AD-24DA963C182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E8AD0B-70D7-485B-A2A6-3491D0B5FDF1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AE0BE4-EE3C-4185-842F-AE82CDF42B2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EAF2DA-019B-4CBE-BCDA-8EDA25EF4FC8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FE5120-6F0B-49DC-9000-8E413650783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DD3381E-9440-4857-A9B0-B5B1DCCB8AA5}" type="datetimeFigureOut">
              <a:rPr lang="it-IT" smtClean="0"/>
              <a:pPr>
                <a:defRPr/>
              </a:pPr>
              <a:t>21/11/2017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13DD543-38DE-4393-B4FD-934B461635B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2756" y="1906277"/>
            <a:ext cx="8401050" cy="4389438"/>
          </a:xfrm>
          <a:effectLst/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MIGLIORARE I PROCESSI PER MIGLIORARE GLI ESITI</a:t>
            </a:r>
            <a:r>
              <a:rPr lang="it-IT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br>
              <a:rPr lang="it-IT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it-IT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dalla Valutazione al Bilancio sociale</a:t>
            </a:r>
          </a:p>
          <a:p>
            <a:pPr algn="ctr">
              <a:buFont typeface="Wingdings 2" pitchFamily="18" charset="2"/>
              <a:buNone/>
              <a:defRPr/>
            </a:pPr>
            <a:endParaRPr lang="it-IT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1375" y="542926"/>
            <a:ext cx="7643813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PIANO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DI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MIGLIORAMENTO</a:t>
            </a:r>
          </a:p>
          <a:p>
            <a:pPr algn="ctr">
              <a:defRPr/>
            </a:pP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I.C. 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BOVIO-PONTILLO-PASCOLI  </a:t>
            </a:r>
          </a:p>
          <a:p>
            <a:pPr algn="ctr">
              <a:defRPr/>
            </a:pP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CICCIANO</a:t>
            </a:r>
          </a:p>
          <a:p>
            <a:pPr algn="ctr">
              <a:defRPr/>
            </a:pPr>
            <a:r>
              <a:rPr lang="it-IT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a.s.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2017/2018</a:t>
            </a:r>
          </a:p>
        </p:txBody>
      </p:sp>
      <p:pic>
        <p:nvPicPr>
          <p:cNvPr id="5124" name="Immagine 7" descr="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928938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Immagine 8" descr="Autovalutazion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80" y="4005064"/>
            <a:ext cx="14509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magine 9" descr="cambiare-blog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024" y="4719642"/>
            <a:ext cx="2500313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Immagine 11" descr="LogoRAV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44" y="4719642"/>
            <a:ext cx="2854325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Immagine 12" descr="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799430" y="1953407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652120" y="5650962"/>
            <a:ext cx="2867084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76" indent="-265176" algn="ctr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it-IT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F.S. </a:t>
            </a:r>
            <a:r>
              <a:rPr lang="it-IT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AREA 2 </a:t>
            </a:r>
            <a:endParaRPr lang="it-IT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marL="265176" indent="-265176" algn="ctr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it-IT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Antonella Napolitano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63" y="142875"/>
            <a:ext cx="7929562" cy="6500813"/>
          </a:xfrm>
        </p:spPr>
        <p:txBody>
          <a:bodyPr>
            <a:normAutofit lnSpcReduction="10000"/>
          </a:bodyPr>
          <a:lstStyle/>
          <a:p>
            <a:pPr marL="0" algn="ctr">
              <a:lnSpc>
                <a:spcPct val="115000"/>
              </a:lnSpc>
              <a:buFont typeface="Wingdings 2" pitchFamily="18" charset="2"/>
              <a:buNone/>
              <a:defRPr/>
            </a:pPr>
            <a:r>
              <a:rPr lang="it-IT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LE AZIONI</a:t>
            </a:r>
          </a:p>
          <a:p>
            <a:pPr marL="0" algn="just">
              <a:lnSpc>
                <a:spcPct val="115000"/>
              </a:lnSpc>
              <a:buNone/>
              <a:defRPr/>
            </a:pP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Ogni azione del piano è strutturata secondo il </a:t>
            </a:r>
            <a:r>
              <a:rPr lang="it-IT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ciclo</a:t>
            </a:r>
          </a:p>
          <a:p>
            <a:pPr marL="0" algn="just">
              <a:lnSpc>
                <a:spcPct val="115000"/>
              </a:lnSpc>
              <a:buNone/>
              <a:defRPr/>
            </a:pPr>
            <a:r>
              <a:rPr lang="it-IT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di Deming: </a:t>
            </a:r>
            <a:r>
              <a:rPr lang="it-IT" sz="2400" dirty="0"/>
              <a:t> "</a:t>
            </a: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Pianificare - Fare - Verificare - Agire</a:t>
            </a:r>
            <a:r>
              <a:rPr lang="it-IT" sz="2400" dirty="0" smtClean="0"/>
              <a:t>"</a:t>
            </a:r>
            <a:endParaRPr lang="it-IT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ea typeface="Times New Roman"/>
              <a:cs typeface="Times New Roman"/>
            </a:endParaRPr>
          </a:p>
          <a:p>
            <a:pPr marL="0" algn="just">
              <a:lnSpc>
                <a:spcPct val="115000"/>
              </a:lnSpc>
              <a:buNone/>
              <a:defRPr/>
            </a:pPr>
            <a:r>
              <a:rPr lang="it-IT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Il </a:t>
            </a: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"PDCA", sarà lo strumento utilizzato per affrontare e migliorare i punti di criticità emersi nel RAV ed è alla base del miglioramento continuo.</a:t>
            </a:r>
          </a:p>
          <a:p>
            <a:pPr marL="0" algn="just">
              <a:lnSpc>
                <a:spcPct val="115000"/>
              </a:lnSpc>
              <a:buNone/>
              <a:defRPr/>
            </a:pP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Il ciclo si compone di 4 parti:</a:t>
            </a:r>
          </a:p>
          <a:p>
            <a:pPr marL="0" algn="just">
              <a:lnSpc>
                <a:spcPct val="115000"/>
              </a:lnSpc>
              <a:buNone/>
              <a:defRPr/>
            </a:pP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PLAN la pianificazione (serve per individuare il problema o gli obiettivi di processo )</a:t>
            </a:r>
          </a:p>
          <a:p>
            <a:pPr marL="0" algn="just">
              <a:lnSpc>
                <a:spcPct val="115000"/>
              </a:lnSpc>
              <a:buNone/>
              <a:defRPr/>
            </a:pP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DO l'implementazione (attuazione delle azioni pianificate – formazione -  attività di ricerca-  azione – sperimentazione)</a:t>
            </a:r>
          </a:p>
          <a:p>
            <a:pPr marL="0" algn="just">
              <a:lnSpc>
                <a:spcPct val="115000"/>
              </a:lnSpc>
              <a:buNone/>
              <a:defRPr/>
            </a:pP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CHECK la verifica (misurazione e monitoraggio delle azioni intraprese per valutare gli obiettivi ipotizzati)</a:t>
            </a:r>
          </a:p>
          <a:p>
            <a:pPr marL="0" algn="just">
              <a:lnSpc>
                <a:spcPct val="115000"/>
              </a:lnSpc>
              <a:buNone/>
              <a:defRPr/>
            </a:pP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imes New Roman"/>
                <a:cs typeface="Times New Roman"/>
              </a:rPr>
              <a:t>ACT, la fase di riesame e consolidamento dei risultati raggiunti, analisi dei prodotti.</a:t>
            </a:r>
          </a:p>
          <a:p>
            <a:pPr algn="just">
              <a:defRPr/>
            </a:pPr>
            <a:endParaRPr lang="it-IT" sz="2400" dirty="0">
              <a:solidFill>
                <a:srgbClr val="002060"/>
              </a:solidFill>
            </a:endParaRPr>
          </a:p>
        </p:txBody>
      </p:sp>
      <p:pic>
        <p:nvPicPr>
          <p:cNvPr id="15363" name="Immagine 4" descr="PDCA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9034"/>
            <a:ext cx="1883278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23" y="476672"/>
            <a:ext cx="3779912" cy="810416"/>
          </a:xfrm>
          <a:scene3d>
            <a:camera prst="isometricOffAxis1Left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fase DO: l’implementazione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509660"/>
              </p:ext>
            </p:extLst>
          </p:nvPr>
        </p:nvGraphicFramePr>
        <p:xfrm>
          <a:off x="827584" y="1916832"/>
          <a:ext cx="7632848" cy="3464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2487391"/>
                <a:gridCol w="1257025"/>
                <a:gridCol w="2448272"/>
              </a:tblGrid>
              <a:tr h="105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RAV-PTOF  PDM - PSDN</a:t>
                      </a:r>
                      <a:endParaRPr lang="it-IT" sz="15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LA DIDATTICA INCLUSIVA</a:t>
                      </a:r>
                      <a:endParaRPr lang="it-IT" sz="15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( 1 azione PDM)</a:t>
                      </a:r>
                      <a:endParaRPr lang="it-IT" sz="15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DOCENTI</a:t>
                      </a:r>
                      <a:endParaRPr lang="it-IT" sz="150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Gennaio/Febbraio</a:t>
                      </a:r>
                      <a:endParaRPr lang="it-IT" sz="15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incontri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 presenza da </a:t>
                      </a:r>
                      <a:r>
                        <a:rPr lang="it-IT" sz="15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it-IT" sz="15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(9 </a:t>
                      </a:r>
                      <a:r>
                        <a:rPr lang="it-IT" sz="15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ore)</a:t>
                      </a:r>
                      <a:endParaRPr lang="it-IT" sz="15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/>
                </a:tc>
              </a:tr>
              <a:tr h="1094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RAV-PTOF PDM - PSDN</a:t>
                      </a:r>
                      <a:endParaRPr lang="it-IT" sz="15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VALUTARE</a:t>
                      </a:r>
                      <a:r>
                        <a:rPr lang="it-IT" sz="1500" b="1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PER COMPETENZE</a:t>
                      </a:r>
                      <a:endParaRPr lang="it-IT" sz="15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( 2 azione PDM)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it-IT" sz="15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DOCENTI</a:t>
                      </a:r>
                      <a:endParaRPr lang="it-IT" sz="15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Marzo/Aprile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incontri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 presenza da </a:t>
                      </a:r>
                      <a:r>
                        <a:rPr lang="it-IT" sz="15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(9 </a:t>
                      </a: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ore)</a:t>
                      </a:r>
                      <a:endParaRPr lang="it-IT" sz="15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solidFill>
                      <a:srgbClr val="FFFF00"/>
                    </a:solidFill>
                  </a:tcPr>
                </a:tc>
              </a:tr>
              <a:tr h="1094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RAV-PTOF PDM</a:t>
                      </a:r>
                      <a:endParaRPr lang="it-IT" sz="15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CERTIFIFICARE LE COMPETENZE</a:t>
                      </a:r>
                      <a:endParaRPr lang="it-IT" sz="15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( 3 azione PDM)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it-IT" sz="15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DOCENTI</a:t>
                      </a:r>
                      <a:endParaRPr lang="it-IT" sz="15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Aprile/Maggio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incontri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 presenza </a:t>
                      </a:r>
                      <a:r>
                        <a:rPr lang="it-IT" sz="1500" b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 </a:t>
                      </a:r>
                      <a:r>
                        <a:rPr lang="it-IT" sz="1500" b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(9 </a:t>
                      </a:r>
                      <a:r>
                        <a:rPr lang="it-IT" sz="15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ore)</a:t>
                      </a:r>
                      <a:endParaRPr lang="it-IT" sz="15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3059832" y="693414"/>
            <a:ext cx="4698722" cy="147732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it-IT" sz="30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Il piano di formazione </a:t>
            </a:r>
          </a:p>
          <a:p>
            <a:pPr algn="ctr"/>
            <a:r>
              <a:rPr lang="it-IT" sz="30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 </a:t>
            </a:r>
            <a:r>
              <a:rPr lang="it-IT" sz="3000" b="1" dirty="0" err="1" smtClean="0">
                <a:solidFill>
                  <a:srgbClr val="002060"/>
                </a:solidFill>
                <a:latin typeface="Algerian" panose="04020705040A02060702" pitchFamily="82" charset="0"/>
              </a:rPr>
              <a:t>pdm</a:t>
            </a:r>
            <a:r>
              <a:rPr lang="it-IT" sz="30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 </a:t>
            </a:r>
          </a:p>
          <a:p>
            <a:pPr algn="ctr"/>
            <a:endParaRPr lang="it-IT" sz="3000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42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404664"/>
            <a:ext cx="8280920" cy="5856163"/>
          </a:xfrm>
        </p:spPr>
        <p:txBody>
          <a:bodyPr>
            <a:noAutofit/>
          </a:bodyPr>
          <a:lstStyle/>
          <a:p>
            <a:pPr algn="just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 pianificazione del P.D.M., terza annualità, si pone in  continuità con quanto realizzato nel biennio 2015/2017, e si realizza attraverso la selezione degli obiettivi e dei traguardi di processo più utili alla luce delle priorità individuate nel RAV, la scelta delle azioni più opportune per raggiungere gli obiettivi scelti, </a:t>
            </a:r>
            <a:r>
              <a:rPr lang="it-IT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 valutazione, la certificazione delle competenze</a:t>
            </a: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, la condivisione e diffusione dei risultati alla luce del lavoro svolto dal Nucleo di Valutazione.</a:t>
            </a:r>
          </a:p>
          <a:p>
            <a:pPr algn="just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In tale prospettiva la rendicontazione sociale si manifesta come un processo volontario che nasce dalla consapevolezza del dovere di render conto ai portatori di interessi (stakeholder) della </a:t>
            </a:r>
            <a:r>
              <a:rPr lang="it-IT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mission</a:t>
            </a:r>
            <a:r>
              <a:rPr lang="it-IT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e dei valori posti a fondamento dell’autonomia scolastica.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412776"/>
            <a:ext cx="8247831" cy="4767808"/>
          </a:xfrm>
        </p:spPr>
        <p:txBody>
          <a:bodyPr>
            <a:normAutofit/>
          </a:bodyPr>
          <a:lstStyle/>
          <a:p>
            <a:pPr marL="274320" indent="-274320" algn="just" fontAlgn="base">
              <a:spcBef>
                <a:spcPct val="0"/>
              </a:spcBef>
              <a:spcAft>
                <a:spcPct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t-IT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PROMUOVERE una didattica curriculare per </a:t>
            </a: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competenze chiave</a:t>
            </a:r>
          </a:p>
          <a:p>
            <a:pPr marL="274320" indent="-274320" algn="just" fontAlgn="base">
              <a:spcBef>
                <a:spcPct val="0"/>
              </a:spcBef>
              <a:spcAft>
                <a:spcPct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GESTIRE il controllo delle UDA</a:t>
            </a:r>
          </a:p>
          <a:p>
            <a:pPr marL="274320" indent="-274320" algn="just" fontAlgn="base">
              <a:spcBef>
                <a:spcPct val="0"/>
              </a:spcBef>
              <a:spcAft>
                <a:spcPct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CONSOLIDARE la cultura della valutazione</a:t>
            </a:r>
          </a:p>
          <a:p>
            <a:pPr marL="274320" indent="-274320" algn="just" fontAlgn="base">
              <a:spcBef>
                <a:spcPct val="0"/>
              </a:spcBef>
              <a:spcAft>
                <a:spcPct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UTILIZZARE strumenti di valutazione autentica</a:t>
            </a:r>
          </a:p>
          <a:p>
            <a:pPr marL="274320" lvl="0" indent="-274320" algn="just" fontAlgn="base">
              <a:spcBef>
                <a:spcPct val="0"/>
              </a:spcBef>
              <a:spcAft>
                <a:spcPct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CONDIVIDERE  i processi e i percorsi tra docenti di comunità diverse attraverso modelli organizzativi che integrano elementi diversi, per diffondere le azioni che producono </a:t>
            </a:r>
            <a:r>
              <a:rPr lang="it-IT" b="1" dirty="0">
                <a:solidFill>
                  <a:srgbClr val="002060"/>
                </a:solidFill>
                <a:latin typeface="Baskerville Old Face" pitchFamily="18" charset="0"/>
              </a:rPr>
              <a:t>esiti migliori.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t-IT" dirty="0" smtClean="0">
              <a:latin typeface="Baskerville Old Face" panose="02020602080505020303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t-IT" dirty="0">
              <a:latin typeface="Baskerville Old Face" panose="020206020805050203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762352" y="476672"/>
            <a:ext cx="38122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LE FINALITA’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Immagine 3" descr="1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61048"/>
            <a:ext cx="11049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Immagine 4" descr="cambiare-blo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57192"/>
            <a:ext cx="2136820" cy="134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Segnaposto contenuto 2"/>
          <p:cNvSpPr>
            <a:spLocks noGrp="1"/>
          </p:cNvSpPr>
          <p:nvPr>
            <p:ph idx="1"/>
          </p:nvPr>
        </p:nvSpPr>
        <p:spPr>
          <a:xfrm>
            <a:off x="428625" y="642938"/>
            <a:ext cx="8286750" cy="5253037"/>
          </a:xfrm>
        </p:spPr>
        <p:txBody>
          <a:bodyPr>
            <a:normAutofit lnSpcReduction="10000"/>
          </a:bodyPr>
          <a:lstStyle/>
          <a:p>
            <a:r>
              <a:rPr lang="it-IT" sz="22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Il </a:t>
            </a:r>
            <a:r>
              <a:rPr lang="it-IT" sz="22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progetto si presenta come percorso di pianificazione e sviluppo di azioni di miglioramento dinamiche, che muovono dagli esiti dei processi di Autovalutazione e dalle priorità e dai traguardi comuni, individuati nel Rapporto di Autovalutazione (RAV), come indicato dall’art.6 del DPR n.80 del 2013, e successive circolari esplicative, pubblicato sul portale “Scuola in chiaro” e sul sito web della nostra </a:t>
            </a:r>
            <a:r>
              <a:rPr lang="it-IT" sz="22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Istituzione </a:t>
            </a:r>
            <a:r>
              <a:rPr lang="it-IT" sz="22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scolastica</a:t>
            </a:r>
            <a:r>
              <a:rPr lang="it-IT" sz="22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.</a:t>
            </a:r>
          </a:p>
          <a:p>
            <a:pPr marL="0" indent="0">
              <a:buNone/>
            </a:pPr>
            <a:endParaRPr lang="it-IT" sz="2000" dirty="0">
              <a:solidFill>
                <a:srgbClr val="002060"/>
              </a:solidFill>
            </a:endParaRPr>
          </a:p>
          <a:p>
            <a:r>
              <a:rPr lang="it-IT" altLang="it-IT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Le azioni progettuali in esso contenute si riferiscono </a:t>
            </a:r>
          </a:p>
          <a:p>
            <a:pPr algn="ctr">
              <a:buFont typeface="Wingdings 2" pitchFamily="18" charset="2"/>
              <a:buNone/>
            </a:pPr>
            <a:endParaRPr lang="it-IT" altLang="it-IT" sz="2200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it-IT" altLang="it-IT" sz="22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AREA  DI MIGLIORAMENTO </a:t>
            </a:r>
          </a:p>
          <a:p>
            <a:pPr algn="ctr">
              <a:buFont typeface="Wingdings 2" pitchFamily="18" charset="2"/>
              <a:buNone/>
            </a:pPr>
            <a:r>
              <a:rPr lang="it-IT" altLang="it-IT" sz="22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MACRO AREA DI PROCESSO 3 </a:t>
            </a:r>
          </a:p>
          <a:p>
            <a:pPr algn="ctr">
              <a:buFont typeface="Wingdings 2" pitchFamily="18" charset="2"/>
              <a:buNone/>
            </a:pPr>
            <a:r>
              <a:rPr lang="it-IT" altLang="it-IT" sz="22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PRATICHE EDUCATIVE E DIDATTICHE</a:t>
            </a:r>
          </a:p>
          <a:p>
            <a:pPr algn="ctr"/>
            <a:r>
              <a:rPr lang="it-IT" altLang="it-IT" sz="22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Subarea1: Curricolo, Progettazione, Valutazione</a:t>
            </a:r>
          </a:p>
          <a:p>
            <a:pPr algn="ctr"/>
            <a:r>
              <a:rPr lang="it-IT" altLang="it-IT" sz="22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Subarea2: Ambienti di Apprendimento</a:t>
            </a:r>
          </a:p>
          <a:p>
            <a:endParaRPr lang="it-IT" alt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296722"/>
              </p:ext>
            </p:extLst>
          </p:nvPr>
        </p:nvGraphicFramePr>
        <p:xfrm>
          <a:off x="395536" y="1250902"/>
          <a:ext cx="8499922" cy="5176160"/>
        </p:xfrm>
        <a:graphic>
          <a:graphicData uri="http://schemas.openxmlformats.org/drawingml/2006/table">
            <a:tbl>
              <a:tblPr/>
              <a:tblGrid>
                <a:gridCol w="2226147"/>
                <a:gridCol w="6273775"/>
              </a:tblGrid>
              <a:tr h="310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IL RAV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PRIORITA’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ESITI DEGLI STUDENTI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OBIETTIVI </a:t>
                      </a: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GENERALI E</a:t>
                      </a:r>
                      <a:r>
                        <a:rPr lang="it-IT" sz="16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DI PROCESSO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1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1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RISULTATI 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SCOLASTICI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RIDURRE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la variabilità dei risultati  dei processi di apprendimento tra le classi </a:t>
                      </a: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72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POTENZIARE</a:t>
                      </a:r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una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cultura sistemica </a:t>
                      </a:r>
                      <a:r>
                        <a:rPr lang="it-IT" sz="1600" b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della valutazione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UTILIZZARE</a:t>
                      </a:r>
                      <a:r>
                        <a:rPr lang="it-IT" sz="1600" b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strumenti di valutazione autentica </a:t>
                      </a:r>
                      <a:r>
                        <a:rPr kumimoji="0" lang="it-IT" sz="12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/>
                          <a:cs typeface="Times New Roman"/>
                        </a:rPr>
                        <a:t>(rubriche di valutazione degli apprendimenti, griglie di osservazione sistematica, di verifica per le diverse tipologie di prove,</a:t>
                      </a:r>
                      <a:r>
                        <a:rPr kumimoji="0" lang="it-IT" sz="1200" b="1" kern="12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it-IT" sz="12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/>
                          <a:cs typeface="Times New Roman"/>
                        </a:rPr>
                        <a:t>per la comunicazione alle famiglie…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UTILIZZARE </a:t>
                      </a:r>
                      <a:r>
                        <a:rPr kumimoji="0" lang="it-IT" sz="1600" b="0" kern="12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strumenti per la valutazione degli apprendimenti non formali e informali in relazione al PECUP </a:t>
                      </a:r>
                      <a:r>
                        <a:rPr kumimoji="0" lang="it-IT" sz="1600" b="0" kern="12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(DM n.742 del 2017)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1600" b="0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37">
                <a:tc rowSpan="2">
                  <a:txBody>
                    <a:bodyPr/>
                    <a:lstStyle/>
                    <a:p>
                      <a:pPr algn="ctr">
                        <a:lnSpc>
                          <a:spcPts val="1580"/>
                        </a:lnSpc>
                        <a:spcAft>
                          <a:spcPts val="1000"/>
                        </a:spcAft>
                      </a:pPr>
                      <a:endParaRPr lang="it-IT" sz="1600" b="1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580"/>
                        </a:lnSpc>
                        <a:spcAft>
                          <a:spcPts val="1000"/>
                        </a:spcAft>
                      </a:pPr>
                      <a:endParaRPr lang="it-IT" sz="1600" b="1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58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COMPETENZE 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CHIAVE E </a:t>
                      </a:r>
                      <a:r>
                        <a:rPr lang="it-IT" sz="1600" b="1" dirty="0" err="1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CITTADINANZA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VALORIZZARE</a:t>
                      </a:r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la multimedialità nella relazione </a:t>
                      </a:r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educativa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PROMUOVERE</a:t>
                      </a:r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una ipotesi di didattica curriculare per </a:t>
                      </a:r>
                      <a:r>
                        <a:rPr lang="it-IT" sz="16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competenze chiave in</a:t>
                      </a:r>
                      <a:r>
                        <a:rPr lang="it-IT" sz="1600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dimensione inclusiva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241" name="Picture 10" descr="BLUER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45476">
            <a:off x="792243" y="3923493"/>
            <a:ext cx="140970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2" name="Picture 4" descr="frecce_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3" name="Picture 4" descr="frecce_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4" name="Picture 4" descr="frecce_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frecce_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99442">
            <a:off x="1626012" y="2288131"/>
            <a:ext cx="5762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 descr="frecce_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55976">
            <a:off x="1075932" y="3095573"/>
            <a:ext cx="5762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4" descr="frecce_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65437">
            <a:off x="825303" y="3473090"/>
            <a:ext cx="5762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4" descr="frecce_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32768">
            <a:off x="1375222" y="2691852"/>
            <a:ext cx="5762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val="3580168910"/>
              </p:ext>
            </p:extLst>
          </p:nvPr>
        </p:nvGraphicFramePr>
        <p:xfrm>
          <a:off x="467544" y="908721"/>
          <a:ext cx="8064896" cy="475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183880" cy="532859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t-IT" sz="31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La pianificazione del Piano di Miglioramento si pone si colloca in stretta correlazione e coerenza con le attività, i progetti e gli obiettivi di processo inseriti nel Piano dell’Offerta formativa triennale, essendone parte integrante e fondamentale</a:t>
            </a:r>
            <a:r>
              <a:rPr lang="it-IT" sz="31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it-IT" sz="3100" u="sng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il </a:t>
            </a:r>
            <a:r>
              <a:rPr lang="it-IT" sz="3100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PDM rappresenta la politica strategica dell’Istituzione per intraprendere un’azione di qualità, innovazione e  miglioramento alla luce di quanto emerso dal RAV</a:t>
            </a:r>
            <a:r>
              <a:rPr lang="it-IT" sz="31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it-IT" sz="31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In ottemperanza al decreto legislativo del 13 aprile 2017 n. 62 che reca norme “in materia di valutazione e certificazione delle competenze nel primo ciclo di istruzione” si è stabilito di centrare l’attenzione sul processo valutativo come azione </a:t>
            </a:r>
            <a:r>
              <a:rPr lang="it-IT" sz="31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sistemica, in prospettiva di una valutazione equa, trasparente e oggettiva.</a:t>
            </a:r>
            <a:endParaRPr lang="it-IT" sz="3100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54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350812"/>
              </p:ext>
            </p:extLst>
          </p:nvPr>
        </p:nvGraphicFramePr>
        <p:xfrm>
          <a:off x="467544" y="404664"/>
          <a:ext cx="8176393" cy="5452003"/>
        </p:xfrm>
        <a:graphic>
          <a:graphicData uri="http://schemas.openxmlformats.org/drawingml/2006/table">
            <a:tbl>
              <a:tblPr/>
              <a:tblGrid>
                <a:gridCol w="8176393"/>
              </a:tblGrid>
              <a:tr h="701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TRAGUARDI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DI PROCESSO</a:t>
                      </a:r>
                      <a:endParaRPr lang="it-IT" sz="2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806" marR="39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964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Adozione sistematica</a:t>
                      </a:r>
                      <a:r>
                        <a:rPr lang="it-IT" sz="2200" baseline="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di</a:t>
                      </a: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220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un modello di </a:t>
                      </a:r>
                      <a:r>
                        <a:rPr lang="it-IT" sz="2200" b="1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progettazione</a:t>
                      </a:r>
                      <a:r>
                        <a:rPr lang="it-IT" sz="220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transdisciplinare</a:t>
                      </a:r>
                    </a:p>
                    <a:p>
                      <a:pPr marL="342900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it-IT" sz="2200" kern="1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Aumento della </a:t>
                      </a:r>
                      <a:r>
                        <a:rPr kumimoji="0" lang="it-IT" sz="2200" b="1" kern="1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omogeneità dei risultati </a:t>
                      </a:r>
                      <a:r>
                        <a:rPr kumimoji="0" lang="it-IT" sz="2200" kern="1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in termini di competenze acquisite nelle classi parallele dei diversi ordini di scuola</a:t>
                      </a:r>
                    </a:p>
                    <a:p>
                      <a:pPr marL="342900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it-IT" sz="2200" kern="1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Aumento dei risultati delle prove standardizzate nazionali </a:t>
                      </a:r>
                      <a:r>
                        <a:rPr kumimoji="0" lang="it-IT" sz="2200" u="sng" kern="1200" dirty="0" smtClean="0">
                          <a:solidFill>
                            <a:srgbClr val="FF000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INVALSI</a:t>
                      </a:r>
                    </a:p>
                    <a:p>
                      <a:pPr marL="0" indent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kumimoji="0" lang="it-IT" sz="2200" kern="1200" dirty="0" smtClean="0">
                        <a:solidFill>
                          <a:srgbClr val="002060"/>
                        </a:solidFill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806" marR="39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533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Adozione sistematica</a:t>
                      </a:r>
                      <a:r>
                        <a:rPr lang="it-IT" sz="2200" baseline="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di</a:t>
                      </a: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2200" b="1" i="0" u="sng" dirty="0" smtClean="0">
                          <a:solidFill>
                            <a:srgbClr val="FF000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rubriche</a:t>
                      </a:r>
                      <a:r>
                        <a:rPr lang="it-IT" sz="2200" b="1" i="0" u="sng" dirty="0">
                          <a:solidFill>
                            <a:srgbClr val="FF000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it-IT" sz="2200" b="1" i="0" u="sng" dirty="0" smtClean="0">
                          <a:solidFill>
                            <a:srgbClr val="FF000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disciplinari</a:t>
                      </a:r>
                      <a:r>
                        <a:rPr lang="it-IT" sz="2200" b="1" i="0" u="sng" baseline="0" dirty="0" smtClean="0">
                          <a:solidFill>
                            <a:srgbClr val="FF000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e del comportamento</a:t>
                      </a:r>
                      <a:endParaRPr lang="it-IT" sz="2200" dirty="0">
                        <a:solidFill>
                          <a:srgbClr val="002060"/>
                        </a:solidFill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806" marR="39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178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Uso cosciente e maturo dei circuiti </a:t>
                      </a:r>
                      <a:r>
                        <a:rPr lang="it-IT" sz="2200" b="1" i="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multimediali</a:t>
                      </a:r>
                      <a:r>
                        <a:rPr lang="it-IT" sz="220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come strumento di lavoro per la creazione di percorsi didattico-formativi </a:t>
                      </a:r>
                      <a:r>
                        <a:rPr lang="it-IT" sz="2200" b="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personalizzati</a:t>
                      </a:r>
                    </a:p>
                  </a:txBody>
                  <a:tcPr marL="39806" marR="39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678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Adozione </a:t>
                      </a:r>
                      <a:r>
                        <a:rPr lang="it-IT" sz="220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nella pratica quotidiana </a:t>
                      </a: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di approcci </a:t>
                      </a:r>
                      <a:r>
                        <a:rPr lang="it-IT" sz="220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didattici </a:t>
                      </a:r>
                      <a:r>
                        <a:rPr lang="it-IT" sz="2200" b="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innovativi</a:t>
                      </a:r>
                      <a:r>
                        <a:rPr lang="it-IT" sz="220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220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mediante </a:t>
                      </a:r>
                      <a:r>
                        <a:rPr lang="it-IT" sz="2200" dirty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la creazione di Learning Object per una didattica </a:t>
                      </a:r>
                      <a:r>
                        <a:rPr lang="it-IT" sz="2200" b="1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inclusiva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200" b="0" dirty="0" smtClean="0">
                          <a:solidFill>
                            <a:srgbClr val="00206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Attenzione agli apprendimenti </a:t>
                      </a:r>
                      <a:r>
                        <a:rPr lang="it-IT" sz="2200" b="1" u="sng" dirty="0" smtClean="0">
                          <a:solidFill>
                            <a:srgbClr val="FF0000"/>
                          </a:solidFill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informali e non formali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2200" b="1" dirty="0">
                        <a:solidFill>
                          <a:srgbClr val="002060"/>
                        </a:solidFill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806" marR="39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555322"/>
              </p:ext>
            </p:extLst>
          </p:nvPr>
        </p:nvGraphicFramePr>
        <p:xfrm>
          <a:off x="500063" y="833438"/>
          <a:ext cx="8072437" cy="5186769"/>
        </p:xfrm>
        <a:graphic>
          <a:graphicData uri="http://schemas.openxmlformats.org/drawingml/2006/table">
            <a:tbl>
              <a:tblPr/>
              <a:tblGrid>
                <a:gridCol w="8072437"/>
              </a:tblGrid>
              <a:tr h="350577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2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RISULTATI ATTESI</a:t>
                      </a:r>
                      <a:endParaRPr kumimoji="0" lang="it-IT" sz="2200" b="1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3200" marR="4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77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2200" b="1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3200" marR="4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731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22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RUBRICA di valutazione degli apprendimenti disciplinari e del comportamento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2200" b="1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3200" marR="4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41">
                <a:tc>
                  <a:txBody>
                    <a:bodyPr/>
                    <a:lstStyle/>
                    <a:p>
                      <a:pPr marL="800100" lvl="1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it-IT" sz="22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STRUMENTI per</a:t>
                      </a:r>
                      <a:r>
                        <a:rPr kumimoji="0" lang="it-IT" sz="2200" b="1" kern="12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la valutazione degli apprendimenti formali:  </a:t>
                      </a:r>
                      <a:r>
                        <a:rPr kumimoji="0" lang="it-IT" sz="22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griglie di osservazione sistematica, di verifica per le diverse tipologie di prove,</a:t>
                      </a:r>
                      <a:r>
                        <a:rPr kumimoji="0" lang="it-IT" sz="2200" b="1" kern="12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it-IT" sz="22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per la comunicazione alle famiglie</a:t>
                      </a:r>
                      <a:endParaRPr kumimoji="0" lang="it-IT" sz="2200" b="1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3200" marR="4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879">
                <a:tc>
                  <a:txBody>
                    <a:bodyPr/>
                    <a:lstStyle/>
                    <a:p>
                      <a:pPr marL="800100" lvl="1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it-IT" sz="22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STRUMENTI per la</a:t>
                      </a:r>
                      <a:r>
                        <a:rPr kumimoji="0" lang="it-IT" sz="2200" b="1" kern="12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valutazione degli apprendimenti non formali e informali in relazione al PECUP a seguito del DM n.742 del 2017</a:t>
                      </a:r>
                      <a:endParaRPr kumimoji="0" lang="it-IT" sz="2200" b="1" kern="120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skerville Old Fac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3200" marR="4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056">
                <a:tc>
                  <a:txBody>
                    <a:bodyPr/>
                    <a:lstStyle/>
                    <a:p>
                      <a:pPr marL="342900" indent="-34290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it-IT" sz="2200" b="1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CREAZIONE di </a:t>
                      </a:r>
                      <a:r>
                        <a:rPr kumimoji="0" lang="it-IT" sz="2200" b="1" kern="120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Learning</a:t>
                      </a:r>
                      <a:r>
                        <a:rPr kumimoji="0" lang="it-IT" sz="2200" b="1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it-IT" sz="2200" b="1" kern="120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Object</a:t>
                      </a:r>
                      <a:r>
                        <a:rPr kumimoji="0" lang="it-IT" sz="2200" b="1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  <a:ea typeface="Times New Roman"/>
                          <a:cs typeface="Times New Roman"/>
                        </a:rPr>
                        <a:t> per una didattica inclusiva</a:t>
                      </a:r>
                    </a:p>
                  </a:txBody>
                  <a:tcPr marL="43200" marR="4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284" name="Picture 10" descr="BLUER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099401">
            <a:off x="6495655" y="5580655"/>
            <a:ext cx="140970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409</TotalTime>
  <Words>713</Words>
  <Application>Microsoft Office PowerPoint</Application>
  <PresentationFormat>Presentazione su schermo (4:3)</PresentationFormat>
  <Paragraphs>102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Astro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</dc:creator>
  <cp:lastModifiedBy>Paola</cp:lastModifiedBy>
  <cp:revision>36</cp:revision>
  <cp:lastPrinted>2017-10-10T13:43:16Z</cp:lastPrinted>
  <dcterms:created xsi:type="dcterms:W3CDTF">2016-11-30T13:13:51Z</dcterms:created>
  <dcterms:modified xsi:type="dcterms:W3CDTF">2017-11-21T17:41:45Z</dcterms:modified>
</cp:coreProperties>
</file>