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56" r:id="rId3"/>
    <p:sldId id="257" r:id="rId4"/>
    <p:sldId id="286" r:id="rId5"/>
    <p:sldId id="287" r:id="rId6"/>
    <p:sldId id="266" r:id="rId7"/>
    <p:sldId id="265" r:id="rId8"/>
    <p:sldId id="268" r:id="rId9"/>
    <p:sldId id="26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8" r:id="rId30"/>
    <p:sldId id="289" r:id="rId31"/>
    <p:sldId id="290" r:id="rId32"/>
    <p:sldId id="291" r:id="rId33"/>
    <p:sldId id="292" r:id="rId34"/>
    <p:sldId id="293" r:id="rId35"/>
    <p:sldId id="281" r:id="rId36"/>
    <p:sldId id="282" r:id="rId37"/>
    <p:sldId id="283" r:id="rId38"/>
    <p:sldId id="284" r:id="rId39"/>
    <p:sldId id="294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FA659-EE88-426C-B83E-7C8C56730649}" type="datetimeFigureOut">
              <a:rPr lang="it-IT" smtClean="0"/>
              <a:t>22/01/2017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97A298-B460-425B-A604-21BA777D4E5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29600" cy="128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6953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7282"/>
            <a:ext cx="561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42045"/>
            <a:ext cx="92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992888" cy="137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2524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1041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Accesso al registro del Professore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58" y="908720"/>
            <a:ext cx="5668967" cy="363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788024" y="479715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stellar" panose="020A0402060406010301" pitchFamily="18" charset="0"/>
              </a:rPr>
              <a:t>Cliccare sulla freccetta e selezionare l’ordine di scuola di appartenenza</a:t>
            </a:r>
            <a:endParaRPr lang="it-IT" dirty="0">
              <a:latin typeface="Castellar" panose="020A0402060406010301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611560" y="2060848"/>
            <a:ext cx="702078" cy="2664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6766706" y="1730551"/>
            <a:ext cx="720080" cy="30963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23528" y="47971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stellar" panose="020A0402060406010301" pitchFamily="18" charset="0"/>
              </a:rPr>
              <a:t>Cliccare per accedere al registro</a:t>
            </a:r>
            <a:endParaRPr lang="it-IT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2" y="260648"/>
            <a:ext cx="7935094" cy="446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07604" y="513146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elezionare </a:t>
            </a:r>
            <a:r>
              <a:rPr lang="it-IT" dirty="0" smtClean="0"/>
              <a:t>la classe </a:t>
            </a:r>
            <a:r>
              <a:rPr lang="it-IT" dirty="0" smtClean="0"/>
              <a:t>desiderata</a:t>
            </a:r>
            <a:endParaRPr lang="it-IT" dirty="0" smtClean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915816" y="2924945"/>
            <a:ext cx="1728192" cy="22065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163"/>
            <a:ext cx="7892051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83568" y="474493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 smtClean="0"/>
              <a:t>Selezionare una riga in corrispondenza dell’ora. </a:t>
            </a:r>
            <a:endParaRPr lang="it-IT" dirty="0" smtClean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971600" y="2996952"/>
            <a:ext cx="720080" cy="17479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1691680" y="1988840"/>
            <a:ext cx="3600400" cy="3528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83568" y="544388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2) Cliccare </a:t>
            </a:r>
            <a:r>
              <a:rPr lang="it-IT" dirty="0"/>
              <a:t>sulla 1^ icona in alto a sinistra per selezionare la </a:t>
            </a:r>
            <a:r>
              <a:rPr lang="it-IT" dirty="0" smtClean="0"/>
              <a:t>disciplina.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0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65671" y="46531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Apparirà una finestra come questa dove si sceglierà la disciplina</a:t>
            </a: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937"/>
            <a:ext cx="8677174" cy="41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67142" cy="36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83568" y="44371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Scelta la disciplina, non resta che firmare . La firma si mette cliccando il quarto </a:t>
            </a:r>
            <a:r>
              <a:rPr lang="it-IT" dirty="0" smtClean="0"/>
              <a:t>comando da sinistra</a:t>
            </a:r>
            <a:r>
              <a:rPr lang="it-IT" dirty="0" smtClean="0"/>
              <a:t>.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755576" y="2060848"/>
            <a:ext cx="1512168" cy="2520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87624" y="5013176"/>
            <a:ext cx="559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Ovviamente per fare ciò la riga deve essere selezionata.</a:t>
            </a:r>
          </a:p>
        </p:txBody>
      </p:sp>
      <p:cxnSp>
        <p:nvCxnSpPr>
          <p:cNvPr id="11" name="Connettore 2 10"/>
          <p:cNvCxnSpPr>
            <a:stCxn id="8" idx="1"/>
          </p:cNvCxnSpPr>
          <p:nvPr/>
        </p:nvCxnSpPr>
        <p:spPr>
          <a:xfrm flipV="1">
            <a:off x="1187624" y="2564904"/>
            <a:ext cx="1197844" cy="2632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529988" y="5650165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due volte sulla riga selezionata per inserire l’attività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3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293"/>
            <a:ext cx="8367142" cy="470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539552" y="2204864"/>
            <a:ext cx="1152128" cy="29523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80889" y="51571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riquadro corrispondente inserire l’attività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979712" y="2222774"/>
            <a:ext cx="2592288" cy="34384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439652" y="563516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Cliccare sulla freccia verde </a:t>
            </a:r>
            <a:r>
              <a:rPr lang="it-IT" dirty="0" smtClean="0"/>
              <a:t>indicata, </a:t>
            </a:r>
            <a:r>
              <a:rPr lang="it-IT" dirty="0"/>
              <a:t>per riportare nel registro del professore l’attività 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950357" y="626867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sul tasto Conferma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3059832" y="4293096"/>
            <a:ext cx="3312368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74042"/>
          </a:xfrm>
        </p:spPr>
        <p:txBody>
          <a:bodyPr>
            <a:normAutofit fontScale="90000"/>
          </a:bodyPr>
          <a:lstStyle/>
          <a:p>
            <a:r>
              <a:rPr lang="it-IT" sz="2400" dirty="0" smtClean="0"/>
              <a:t>Compresenza e sostituzione</a:t>
            </a:r>
            <a:endParaRPr lang="it-IT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2845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319811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Per le compresenze , occorre evidenziare l’ora in cui si effettua la compresenza, scegliere la disciplina , e firmarla. Per la compresenza si clicca il terzo </a:t>
            </a:r>
            <a:r>
              <a:rPr lang="it-IT" sz="1400" dirty="0" smtClean="0"/>
              <a:t>pulsante</a:t>
            </a:r>
            <a:r>
              <a:rPr lang="it-IT" dirty="0" smtClean="0"/>
              <a:t>.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971600" y="1628800"/>
            <a:ext cx="1547639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38953" y="3793109"/>
            <a:ext cx="729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Invece per la sostituzione è il secondo pulsante. In questo caso apparirà una finestra dove si sceglierà il docente da sostituire e la materia. Anche questa va firmata . 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71600" y="4592071"/>
            <a:ext cx="606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Nel caso in cui bisogna cancellare una materia , si selezione e si clicca sul  quinto pulsante </a:t>
            </a:r>
            <a:r>
              <a:rPr lang="it-IT" sz="1400" dirty="0" smtClean="0"/>
              <a:t>o il sesto che sostituisce l’attività.</a:t>
            </a:r>
            <a:endParaRPr lang="it-IT" sz="1400" dirty="0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971600" y="1628801"/>
            <a:ext cx="1331615" cy="2304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1038953" y="1628800"/>
            <a:ext cx="1912334" cy="29632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9561" y="548680"/>
            <a:ext cx="460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INSERIMENTO CONOSCENZE E ABILITA’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9660" y="96160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Per caricare le conoscenze, in modo che i docenti possano gestire il registro delle Conoscenze Abilità, accedere a </a:t>
            </a:r>
            <a:r>
              <a:rPr lang="it-IT" dirty="0" err="1" smtClean="0"/>
              <a:t>Scuolanext</a:t>
            </a:r>
            <a:r>
              <a:rPr lang="it-IT" dirty="0" smtClean="0"/>
              <a:t> con le credenziali di SUPERVISOR o </a:t>
            </a:r>
            <a:r>
              <a:rPr lang="it-IT" dirty="0" smtClean="0"/>
              <a:t>PRESIDE. Dal </a:t>
            </a:r>
            <a:r>
              <a:rPr lang="it-IT" dirty="0" smtClean="0"/>
              <a:t>menù verticale selezionare Didattica/Tabelle -&gt; Gestione Conoscenze </a:t>
            </a: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0" y="2276872"/>
            <a:ext cx="7794748" cy="40942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Freccia a sinistra 9"/>
          <p:cNvSpPr/>
          <p:nvPr/>
        </p:nvSpPr>
        <p:spPr>
          <a:xfrm>
            <a:off x="1206886" y="5157192"/>
            <a:ext cx="918263" cy="14401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9" y="483914"/>
            <a:ext cx="8017221" cy="49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971600" y="3005336"/>
            <a:ext cx="1152128" cy="288032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483768" y="29645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Gestione conoscenze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96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Inserisci </a:t>
            </a:r>
            <a:r>
              <a:rPr lang="it-IT" dirty="0" smtClean="0"/>
              <a:t>Conoscenza/Abilità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4861"/>
            <a:ext cx="8064896" cy="45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H="1" flipV="1">
            <a:off x="2267744" y="3501008"/>
            <a:ext cx="576064" cy="20882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251520" y="553100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Viene visualizzata la finestra con a sinistra la struttura della scuola con materie e classi e a destra le Conoscenze/Abilità. 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2843808" y="2681300"/>
            <a:ext cx="2304256" cy="38440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78184" y="6119336"/>
            <a:ext cx="811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possibile caricare le conoscenze manualmente una ad una selezionando la classe in corrispondenza della materia e selezionando l’icona</a:t>
            </a:r>
          </a:p>
        </p:txBody>
      </p:sp>
    </p:spTree>
    <p:extLst>
      <p:ext uri="{BB962C8B-B14F-4D97-AF65-F5344CB8AC3E}">
        <p14:creationId xmlns:p14="http://schemas.microsoft.com/office/powerpoint/2010/main" val="15665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algn="ctr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ACCESSO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23931" cy="35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3923928" y="4525863"/>
            <a:ext cx="720080" cy="1070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644777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stellar" panose="020A0402060406010301" pitchFamily="18" charset="0"/>
              </a:rPr>
              <a:t>CLICCARE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37890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2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04856" cy="39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57461" y="483532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Vengono visualizzate nella parte bassa tutte le Conoscenze/Abilita proposte da </a:t>
            </a:r>
            <a:r>
              <a:rPr lang="it-IT" dirty="0" smtClean="0"/>
              <a:t>Argo. </a:t>
            </a:r>
            <a:r>
              <a:rPr lang="it-IT" dirty="0" smtClean="0"/>
              <a:t>S</a:t>
            </a:r>
            <a:r>
              <a:rPr lang="it-IT" dirty="0" smtClean="0"/>
              <a:t>elezionare una ad una </a:t>
            </a:r>
            <a:r>
              <a:rPr lang="it-IT" dirty="0" smtClean="0"/>
              <a:t>quelle desiderate e cliccare sull’icona per assegnarle alle </a:t>
            </a:r>
            <a:r>
              <a:rPr lang="it-IT" dirty="0" smtClean="0"/>
              <a:t>classi. </a:t>
            </a:r>
            <a:r>
              <a:rPr lang="it-IT" dirty="0" smtClean="0"/>
              <a:t>Completato il passaggio verranno riportate nella parte alta 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4211960" y="2708920"/>
            <a:ext cx="2088232" cy="258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43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71600" y="486916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Ripetere lo stesso passaggio su tutte le classi/materie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73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SCRUTINI</a:t>
            </a:r>
            <a:endParaRPr lang="it-IT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71450" cy="40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1619672" y="4293096"/>
            <a:ext cx="918263" cy="14401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28464" cy="47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H="1" flipV="1">
            <a:off x="1187624" y="2132856"/>
            <a:ext cx="1728192" cy="5972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3" y="188640"/>
            <a:ext cx="8400388" cy="47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1354163" y="1772816"/>
            <a:ext cx="144016" cy="32403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4716016" y="1697857"/>
            <a:ext cx="144016" cy="32403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7389415" y="4329100"/>
            <a:ext cx="144016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26171" y="51571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1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44008" y="5157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85453" y="55820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1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476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28464" cy="47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4" y="260648"/>
            <a:ext cx="8144234" cy="45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V="1">
            <a:off x="2627784" y="2204864"/>
            <a:ext cx="1728192" cy="2808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31035" y="5219650"/>
            <a:ext cx="796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Portarsi col cursore nella riga dell’alunno che si deve </a:t>
            </a:r>
            <a:r>
              <a:rPr lang="it-IT" dirty="0" smtClean="0"/>
              <a:t>scrutinare e </a:t>
            </a:r>
            <a:r>
              <a:rPr lang="it-IT" dirty="0" smtClean="0"/>
              <a:t>cliccare due volte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" y="-459432"/>
            <a:ext cx="8784618" cy="49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4906" y="4565932"/>
            <a:ext cx="841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1-Appariranno delle sigle che riferiscono i vari aspetti del giudizio: es </a:t>
            </a:r>
            <a:r>
              <a:rPr lang="it-IT" dirty="0" err="1" smtClean="0"/>
              <a:t>fre</a:t>
            </a:r>
            <a:r>
              <a:rPr lang="it-IT" dirty="0" smtClean="0"/>
              <a:t>= </a:t>
            </a:r>
            <a:r>
              <a:rPr lang="it-IT" dirty="0" smtClean="0"/>
              <a:t>frequenza.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11560" y="1628800"/>
            <a:ext cx="2736304" cy="30243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1763688" y="1124744"/>
            <a:ext cx="360040" cy="51845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711610" y="2420889"/>
            <a:ext cx="7604806" cy="27363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39551" y="5020874"/>
            <a:ext cx="826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2-  Cliccando sulla freccia si sceglie la valutazione corrispondente e si riporta il codice nell’apposita casella o cliccando due volte o riportando il codice nella casella.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18388" y="5738827"/>
            <a:ext cx="767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3- Si procederà fino a quando tutte le caselle sono complete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925172" y="6211669"/>
            <a:ext cx="541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4- Si salva il giudizio con l’icona in alto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27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inserire i voti per gli scrutini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03851" cy="42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1547664" y="4509120"/>
            <a:ext cx="1944216" cy="14401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5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7" y="656692"/>
            <a:ext cx="62646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H="1" flipV="1">
            <a:off x="4608004" y="3140968"/>
            <a:ext cx="2224919" cy="18722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 flipV="1">
            <a:off x="4608004" y="3573599"/>
            <a:ext cx="1112459" cy="20529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145555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stellar" panose="020A0402060406010301" pitchFamily="18" charset="0"/>
              </a:rPr>
              <a:t>PASSWORD</a:t>
            </a:r>
            <a:endParaRPr lang="it-IT" dirty="0">
              <a:latin typeface="Castellar" panose="020A0402060406010301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2923" y="500131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stellar" panose="020A0402060406010301" pitchFamily="18" charset="0"/>
              </a:rPr>
              <a:t>NOME </a:t>
            </a:r>
            <a:r>
              <a:rPr lang="it-IT" dirty="0">
                <a:latin typeface="Castellar" panose="020A0402060406010301" pitchFamily="18" charset="0"/>
              </a:rPr>
              <a:t>U</a:t>
            </a:r>
            <a:r>
              <a:rPr lang="it-IT" dirty="0" smtClean="0">
                <a:latin typeface="Castellar" panose="020A0402060406010301" pitchFamily="18" charset="0"/>
              </a:rPr>
              <a:t>TENTE</a:t>
            </a:r>
            <a:endParaRPr lang="it-IT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179513"/>
            <a:ext cx="80168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 flipH="1" flipV="1">
            <a:off x="827584" y="2924944"/>
            <a:ext cx="237626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4618" cy="49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H="1" flipV="1">
            <a:off x="4211960" y="1931552"/>
            <a:ext cx="3024336" cy="38737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144234" cy="45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H="1" flipV="1">
            <a:off x="4427984" y="2694112"/>
            <a:ext cx="792088" cy="33271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254"/>
            <a:ext cx="8064896" cy="453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V="1">
            <a:off x="1907704" y="2276872"/>
            <a:ext cx="1440160" cy="3456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44234" cy="4578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 flipV="1">
            <a:off x="827584" y="2204864"/>
            <a:ext cx="2808312" cy="33123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71707" y="55172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va ad inserire il voto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2051720" y="1988840"/>
            <a:ext cx="2366262" cy="4048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067944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salva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64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Come inserire i voti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0092" y="1209526"/>
            <a:ext cx="7696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dirty="0" smtClean="0"/>
              <a:t>Dalla pagina iniziale si clicca su Registro. </a:t>
            </a:r>
          </a:p>
          <a:p>
            <a:pPr algn="ctr"/>
            <a:r>
              <a:rPr lang="it-IT" dirty="0" smtClean="0"/>
              <a:t>Si seleziona la </a:t>
            </a:r>
            <a:r>
              <a:rPr lang="it-IT" dirty="0" smtClean="0"/>
              <a:t>riga corrispondente alla disciplina che si vuole valutare.</a:t>
            </a:r>
          </a:p>
          <a:p>
            <a:pPr algn="ctr"/>
            <a:r>
              <a:rPr lang="it-IT" dirty="0" smtClean="0"/>
              <a:t> Tale operazione è propedeutica all’attivazione dell’icona </a:t>
            </a:r>
            <a:r>
              <a:rPr lang="it-IT" b="1" dirty="0" smtClean="0">
                <a:solidFill>
                  <a:srgbClr val="FF0000"/>
                </a:solidFill>
              </a:rPr>
              <a:t>«conoscenze e abilità»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0" y="2132856"/>
            <a:ext cx="6948772" cy="390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47697" cy="40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V="1">
            <a:off x="1403648" y="1772816"/>
            <a:ext cx="3528392" cy="3110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259632" y="4869160"/>
            <a:ext cx="314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noterà l’attivazione dell’icona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23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65900" y="404664"/>
            <a:ext cx="6222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Cliccando sull’icona conoscenze e abilità, apparirà l’elenco degli alunni con </a:t>
            </a:r>
          </a:p>
          <a:p>
            <a:r>
              <a:rPr lang="it-IT" dirty="0" smtClean="0"/>
              <a:t>gli indicatori della disciplina precedentemente caricati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4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88081" cy="44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80763" y="4754558"/>
            <a:ext cx="6461641" cy="19697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Ci sono due modalità di valutazione: </a:t>
            </a:r>
          </a:p>
          <a:p>
            <a:r>
              <a:rPr lang="it-IT" dirty="0" smtClean="0"/>
              <a:t>1-Segno blu  </a:t>
            </a:r>
            <a:r>
              <a:rPr lang="it-IT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it-IT" dirty="0" smtClean="0"/>
              <a:t>i inseriscono i voti a tutta la classe</a:t>
            </a:r>
          </a:p>
          <a:p>
            <a:r>
              <a:rPr lang="it-IT" dirty="0" smtClean="0"/>
              <a:t>2- segno </a:t>
            </a:r>
            <a:r>
              <a:rPr lang="it-IT" sz="3200" dirty="0" smtClean="0">
                <a:solidFill>
                  <a:srgbClr val="92D050"/>
                </a:solidFill>
              </a:rPr>
              <a:t>+</a:t>
            </a:r>
            <a:r>
              <a:rPr lang="it-IT" dirty="0" smtClean="0"/>
              <a:t>si inseriscono voti al singolo alunno</a:t>
            </a:r>
          </a:p>
          <a:p>
            <a:r>
              <a:rPr lang="it-IT" dirty="0" smtClean="0"/>
              <a:t>3- se si desidera valutare in una data antecedete , basta andare sul </a:t>
            </a:r>
          </a:p>
          <a:p>
            <a:r>
              <a:rPr lang="it-IT" dirty="0" smtClean="0"/>
              <a:t>calendario in alto a dx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3419872" y="1628800"/>
            <a:ext cx="4222532" cy="4896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Inserimento programmazione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325471"/>
            <a:ext cx="8234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Per l’inserimento della programmazione , rimane ancora un</a:t>
            </a:r>
          </a:p>
          <a:p>
            <a:r>
              <a:rPr lang="it-IT" sz="2000" dirty="0" smtClean="0"/>
              <a:t> passaggio  della segreteria, cioè inserire il database delle classi </a:t>
            </a:r>
          </a:p>
          <a:p>
            <a:r>
              <a:rPr lang="it-IT" sz="2000" dirty="0" smtClean="0"/>
              <a:t>dell’Istituto  nella voce programmazione ,senza il quale </a:t>
            </a:r>
          </a:p>
          <a:p>
            <a:r>
              <a:rPr lang="it-IT" sz="2000" dirty="0" smtClean="0"/>
              <a:t>non si può caricare il file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23007" y="3078252"/>
            <a:ext cx="594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mtClean="0"/>
              <a:t>Con </a:t>
            </a:r>
            <a:r>
              <a:rPr lang="it-IT" dirty="0" smtClean="0"/>
              <a:t>la speranza di esservi stata di aiuto, vi auguro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95936" y="4005064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/>
              <a:t>BUON LAVORO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85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57592" cy="541682"/>
          </a:xfrm>
        </p:spPr>
        <p:txBody>
          <a:bodyPr>
            <a:normAutofit fontScale="90000"/>
          </a:bodyPr>
          <a:lstStyle/>
          <a:p>
            <a:r>
              <a:rPr lang="it-IT" sz="1800" b="1" dirty="0" smtClean="0"/>
              <a:t>La prima operazione da fare è caricare l’orario del docente su </a:t>
            </a:r>
            <a:r>
              <a:rPr lang="it-IT" sz="1800" b="1" dirty="0" err="1" smtClean="0"/>
              <a:t>Didup</a:t>
            </a:r>
            <a:r>
              <a:rPr lang="it-IT" sz="1800" b="1" dirty="0" smtClean="0"/>
              <a:t>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84776" cy="34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 flipV="1">
            <a:off x="1691680" y="1988840"/>
            <a:ext cx="1800200" cy="2664296"/>
          </a:xfrm>
          <a:prstGeom prst="straightConnector1">
            <a:avLst/>
          </a:prstGeom>
          <a:ln w="2857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35896" y="46531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sull’icona indicata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5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1442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V="1">
            <a:off x="3491880" y="2564904"/>
            <a:ext cx="3816424" cy="2304256"/>
          </a:xfrm>
          <a:prstGeom prst="straightConnector1">
            <a:avLst/>
          </a:prstGeom>
          <a:ln w="2857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123728" y="48691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sull’icona indicata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78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4" y="332657"/>
            <a:ext cx="725051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35696" y="43651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sull’icona indicata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3707904" y="1844824"/>
            <a:ext cx="3312368" cy="2520280"/>
          </a:xfrm>
          <a:prstGeom prst="straightConnector1">
            <a:avLst/>
          </a:prstGeom>
          <a:ln w="28575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2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8647" y="548680"/>
            <a:ext cx="814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smtClean="0"/>
              <a:t>questo </a:t>
            </a:r>
            <a:r>
              <a:rPr lang="it-IT" dirty="0" smtClean="0"/>
              <a:t>punto, </a:t>
            </a:r>
            <a:r>
              <a:rPr lang="it-IT" dirty="0" smtClean="0"/>
              <a:t>se non è mai stato inserito un </a:t>
            </a:r>
            <a:r>
              <a:rPr lang="it-IT" dirty="0" smtClean="0"/>
              <a:t>orario, </a:t>
            </a:r>
            <a:r>
              <a:rPr lang="it-IT" dirty="0" smtClean="0"/>
              <a:t>si presenta la finestra </a:t>
            </a:r>
            <a:r>
              <a:rPr lang="it-IT" dirty="0" smtClean="0"/>
              <a:t>seguente 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7" y="1340768"/>
            <a:ext cx="757505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>
            <a:off x="3635896" y="3212976"/>
            <a:ext cx="1944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3518916" y="3717032"/>
            <a:ext cx="1944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3635896" y="4005064"/>
            <a:ext cx="1944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46974" y="510679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Inserire nelle caselle indicate: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Data inizio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Data fine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Descrizione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851920" y="2708920"/>
            <a:ext cx="3456384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826728" y="5153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su Salva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1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372" y="4293096"/>
            <a:ext cx="7931224" cy="418058"/>
          </a:xfrm>
        </p:spPr>
        <p:txBody>
          <a:bodyPr>
            <a:normAutofit fontScale="90000"/>
          </a:bodyPr>
          <a:lstStyle/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Cliccare in corrispondenza del giorno e dell’ora  che si desidera inserire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20" y="404664"/>
            <a:ext cx="6602438" cy="37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15641" y="486916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E’ comunque possibile creare più orari nel corso dell’anno scolastico purché le date non si sovrappongano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691680" y="3068960"/>
            <a:ext cx="1512168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1460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Cliccare </a:t>
            </a:r>
            <a:r>
              <a:rPr lang="it-IT" sz="1800" dirty="0" smtClean="0"/>
              <a:t>sul cerchio, come indicato dalla freccia, </a:t>
            </a:r>
            <a:r>
              <a:rPr lang="it-IT" sz="1800" dirty="0" smtClean="0">
                <a:solidFill>
                  <a:schemeClr val="tx1"/>
                </a:solidFill>
              </a:rPr>
              <a:t>in </a:t>
            </a:r>
            <a:r>
              <a:rPr lang="it-IT" sz="1800" dirty="0" smtClean="0">
                <a:solidFill>
                  <a:schemeClr val="tx1"/>
                </a:solidFill>
              </a:rPr>
              <a:t>corrispondenza dell’ora e del giorno per scegliere la classe e </a:t>
            </a:r>
            <a:r>
              <a:rPr lang="it-IT" sz="1800" dirty="0" smtClean="0">
                <a:solidFill>
                  <a:schemeClr val="tx1"/>
                </a:solidFill>
              </a:rPr>
              <a:t>la materia. </a:t>
            </a:r>
            <a:r>
              <a:rPr lang="it-IT" sz="1800" dirty="0" smtClean="0">
                <a:solidFill>
                  <a:schemeClr val="tx1"/>
                </a:solidFill>
              </a:rPr>
              <a:t>Verranno mostrate le classi e materie del docente, associate dalla segreteria.</a:t>
            </a:r>
            <a:br>
              <a:rPr lang="it-IT" sz="1800" dirty="0" smtClean="0">
                <a:solidFill>
                  <a:schemeClr val="tx1"/>
                </a:solidFill>
              </a:rPr>
            </a:br>
            <a:endParaRPr lang="it-IT" sz="1800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755576" y="2924944"/>
            <a:ext cx="2088232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538</TotalTime>
  <Words>705</Words>
  <Application>Microsoft Office PowerPoint</Application>
  <PresentationFormat>Presentazione su schermo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Viale</vt:lpstr>
      <vt:lpstr> </vt:lpstr>
      <vt:lpstr>Presentazione standard di PowerPoint</vt:lpstr>
      <vt:lpstr>Presentazione standard di PowerPoint</vt:lpstr>
      <vt:lpstr>La prima operazione da fare è caricare l’orario del docente su Didup: </vt:lpstr>
      <vt:lpstr>Presentazione standard di PowerPoint</vt:lpstr>
      <vt:lpstr>Presentazione standard di PowerPoint</vt:lpstr>
      <vt:lpstr>Presentazione standard di PowerPoint</vt:lpstr>
      <vt:lpstr>Cliccare in corrispondenza del giorno e dell’ora  che si desidera inserire</vt:lpstr>
      <vt:lpstr>Cliccare sul cerchio, come indicato dalla freccia, in corrispondenza dell’ora e del giorno per scegliere la classe e la materia. Verranno mostrate le classi e materie del docente, associate dalla segreteria. </vt:lpstr>
      <vt:lpstr>Accesso al registro del Professore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Compresenza e sostituzione</vt:lpstr>
      <vt:lpstr>Presentazione standard di PowerPoint</vt:lpstr>
      <vt:lpstr>Presentazione standard di PowerPoint</vt:lpstr>
      <vt:lpstr>Inserisci Conoscenza/Abilità </vt:lpstr>
      <vt:lpstr>Presentazione standard di PowerPoint</vt:lpstr>
      <vt:lpstr>Presentazione standard di PowerPoint</vt:lpstr>
      <vt:lpstr>SCRUTINI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inserire i voti per gli scrutini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inserire i voti</vt:lpstr>
      <vt:lpstr>Presentazione standard di PowerPoint</vt:lpstr>
      <vt:lpstr>Presentazione standard di PowerPoint</vt:lpstr>
      <vt:lpstr>Presentazione standard di PowerPoint</vt:lpstr>
      <vt:lpstr>Inserimento programmazione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PORTALE ARGO</dc:title>
  <dc:creator>Paola</dc:creator>
  <cp:lastModifiedBy>Paola</cp:lastModifiedBy>
  <cp:revision>53</cp:revision>
  <dcterms:created xsi:type="dcterms:W3CDTF">2017-01-21T18:56:45Z</dcterms:created>
  <dcterms:modified xsi:type="dcterms:W3CDTF">2017-01-22T16:43:49Z</dcterms:modified>
</cp:coreProperties>
</file>